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9900"/>
    <a:srgbClr val="660033"/>
    <a:srgbClr val="090309"/>
    <a:srgbClr val="FF0000"/>
    <a:srgbClr val="CC3300"/>
    <a:srgbClr val="A50021"/>
    <a:srgbClr val="66330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13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8492-68E1-49FF-A462-5D61E1DF4A50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A953-23FD-44CD-8BE4-D03A2BBD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C2A6-22E8-4F5E-8FA5-446AD7041684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7954-356F-4184-AB64-D46C62314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AA52-F649-4583-9B60-320A0664B46D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6CE2-5354-4DAC-9ACA-3F28B00DD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DA5D-AACC-434A-9B3A-F004CEB786D4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CD3C-5F79-4949-93DB-468A88FC0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934F-A175-40A4-8EBA-EE301587A01D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F2AF-53AC-467C-8EE6-40ED57BC9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7C822-D1FF-4778-993E-7E1204758AA0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14C8-F57C-420B-B687-CFEAC8A6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BF3E-4EC8-42B0-984B-7EBCDAF49D6B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5C38-CDDB-42CC-B5B8-997B807AA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A6F5-FB21-4273-8C3D-4877DAECE94C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186D-2921-46C5-93A1-C7E31B49B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D286-47AF-4C73-AB69-C3F4A58E9395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982A-A146-4CF2-8DC9-E35FEA424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816D-7A25-44AD-B95B-1326CB7E323C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C255-0F3E-4E97-B056-A44A3A3EF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4C35-9C0F-4790-B5F9-CDA553C5E2A7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916A-62EE-4E10-A35B-B3736B20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3BEA-31D6-459B-8B44-FCFED08ADD46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BFB5-C894-4E92-90CD-12B40816B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457D36-E8C3-4B5A-8DF8-C1ED30B9A420}" type="datetimeFigureOut">
              <a:rPr lang="en-US"/>
              <a:pPr>
                <a:defRPr/>
              </a:pPr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6E3211-7740-4E7E-9852-F258ECCC2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00438"/>
            <a:ext cx="6427788" cy="236696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TW" altLang="en-US" sz="480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Caslon Pro"/>
                <a:ea typeface="華康流隸體" pitchFamily="65" charset="-120"/>
                <a:cs typeface="Andalus"/>
              </a:rPr>
              <a:t>歐洲語文學程系友茶會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5300663"/>
            <a:ext cx="3886200" cy="685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zh-TW" altLang="en-US" sz="2400" smtClean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流隸體" pitchFamily="65" charset="-120"/>
                <a:ea typeface="華康流隸體" pitchFamily="65" charset="-120"/>
                <a:cs typeface="Andalus"/>
              </a:rPr>
              <a:t>民國</a:t>
            </a:r>
            <a:r>
              <a:rPr lang="en-US" altLang="zh-TW" sz="2400" smtClean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流隸體" pitchFamily="65" charset="-120"/>
                <a:ea typeface="華康流隸體" pitchFamily="65" charset="-120"/>
                <a:cs typeface="Andalus"/>
              </a:rPr>
              <a:t>100</a:t>
            </a:r>
            <a:r>
              <a:rPr lang="zh-TW" altLang="en-US" sz="2400" smtClean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流隸體" pitchFamily="65" charset="-120"/>
                <a:ea typeface="華康流隸體" pitchFamily="65" charset="-120"/>
                <a:cs typeface="Andalus"/>
              </a:rPr>
              <a:t>年</a:t>
            </a:r>
            <a:r>
              <a:rPr lang="en-US" altLang="zh-TW" sz="2400" smtClean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流隸體" pitchFamily="65" charset="-120"/>
                <a:ea typeface="華康流隸體" pitchFamily="65" charset="-120"/>
                <a:cs typeface="Andalus"/>
              </a:rPr>
              <a:t>5</a:t>
            </a:r>
            <a:r>
              <a:rPr lang="zh-TW" altLang="en-US" sz="2400" smtClean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流隸體" pitchFamily="65" charset="-120"/>
                <a:ea typeface="華康流隸體" pitchFamily="65" charset="-120"/>
                <a:cs typeface="Andalus"/>
              </a:rPr>
              <a:t>月</a:t>
            </a:r>
            <a:r>
              <a:rPr lang="en-US" altLang="zh-TW" sz="2400" smtClean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流隸體" pitchFamily="65" charset="-120"/>
                <a:ea typeface="華康流隸體" pitchFamily="65" charset="-120"/>
                <a:cs typeface="Andalus"/>
              </a:rPr>
              <a:t>14</a:t>
            </a:r>
            <a:r>
              <a:rPr lang="zh-TW" altLang="en-US" sz="2400" smtClean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流隸體" pitchFamily="65" charset="-120"/>
                <a:ea typeface="華康流隸體" pitchFamily="65" charset="-120"/>
                <a:cs typeface="Andalus"/>
              </a:rPr>
              <a:t>日</a:t>
            </a:r>
            <a:endParaRPr lang="en-US" altLang="zh-TW" sz="2400" smtClean="0"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流隸體" pitchFamily="65" charset="-120"/>
              <a:ea typeface="華康流隸體" pitchFamily="65" charset="-120"/>
              <a:cs typeface="Andal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472362" cy="914400"/>
          </a:xfrm>
        </p:spPr>
        <p:txBody>
          <a:bodyPr/>
          <a:lstStyle/>
          <a:p>
            <a:pPr algn="r" eaLnBrk="1" hangingPunct="1"/>
            <a:r>
              <a:rPr lang="zh-TW" altLang="en-US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/>
            </a:r>
            <a:br>
              <a:rPr lang="zh-TW" altLang="en-US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</a:br>
            <a:r>
              <a:rPr lang="zh-TW" altLang="en-US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不光是吃，不光是玩，</a:t>
            </a:r>
            <a:br>
              <a:rPr lang="zh-TW" altLang="en-US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</a:br>
            <a:r>
              <a:rPr lang="zh-TW" altLang="en-US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其實我們很努力地宣揚系威</a:t>
            </a:r>
            <a:br>
              <a:rPr lang="zh-TW" altLang="en-US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</a:br>
            <a:r>
              <a:rPr lang="zh-TW" altLang="en-US" sz="3600" smtClean="0">
                <a:solidFill>
                  <a:srgbClr val="CC3300"/>
                </a:solidFill>
                <a:ea typeface="華康流隸體" pitchFamily="65" charset="-120"/>
                <a:cs typeface="Adobe Heiti Std R"/>
              </a:rPr>
              <a:t>～台南女中參訪</a:t>
            </a:r>
          </a:p>
        </p:txBody>
      </p:sp>
      <p:pic>
        <p:nvPicPr>
          <p:cNvPr id="23554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133600"/>
            <a:ext cx="57959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791450" cy="914400"/>
          </a:xfrm>
        </p:spPr>
        <p:txBody>
          <a:bodyPr/>
          <a:lstStyle/>
          <a:p>
            <a:pPr algn="r" eaLnBrk="1" hangingPunct="1"/>
            <a:r>
              <a:rPr lang="zh-TW" altLang="en-US" sz="3600" smtClean="0">
                <a:solidFill>
                  <a:srgbClr val="00BDC2"/>
                </a:solidFill>
                <a:latin typeface="Adobe Heiti Std R"/>
                <a:ea typeface="華康流隸體" pitchFamily="65" charset="-120"/>
                <a:cs typeface="Adobe Heiti Std R"/>
              </a:rPr>
              <a:t/>
            </a:r>
            <a:br>
              <a:rPr lang="zh-TW" altLang="en-US" sz="3600" smtClean="0">
                <a:solidFill>
                  <a:srgbClr val="00BDC2"/>
                </a:solidFill>
                <a:latin typeface="Adobe Heiti Std R"/>
                <a:ea typeface="華康流隸體" pitchFamily="65" charset="-120"/>
                <a:cs typeface="Adobe Heiti Std R"/>
              </a:rPr>
            </a:br>
            <a:r>
              <a:rPr lang="zh-TW" altLang="en-US" sz="3600" smtClean="0">
                <a:solidFill>
                  <a:srgbClr val="FF0000"/>
                </a:solidFill>
                <a:latin typeface="Adobe Heiti Std R"/>
                <a:ea typeface="華康流隸體" pitchFamily="65" charset="-120"/>
                <a:cs typeface="Adobe Heiti Std R"/>
              </a:rPr>
              <a:t>熱情如火</a:t>
            </a:r>
            <a:r>
              <a:rPr lang="zh-TW" altLang="en-US" sz="3600" smtClean="0">
                <a:solidFill>
                  <a:srgbClr val="800080"/>
                </a:solidFill>
                <a:latin typeface="Adobe Heiti Std R"/>
                <a:ea typeface="華康流隸體" pitchFamily="65" charset="-120"/>
                <a:cs typeface="Adobe Heiti Std R"/>
              </a:rPr>
              <a:t>，</a:t>
            </a:r>
            <a:r>
              <a:rPr lang="zh-TW" altLang="en-US" sz="3600" smtClean="0">
                <a:solidFill>
                  <a:srgbClr val="800080"/>
                </a:solidFill>
                <a:ea typeface="華康流隸體" pitchFamily="65" charset="-120"/>
                <a:cs typeface="Adobe Heiti Std R"/>
              </a:rPr>
              <a:t>看我們</a:t>
            </a:r>
            <a:r>
              <a:rPr lang="zh-TW" altLang="en-US" sz="3600" smtClean="0">
                <a:solidFill>
                  <a:srgbClr val="FF0000"/>
                </a:solidFill>
                <a:ea typeface="華康流隸體" pitchFamily="65" charset="-120"/>
                <a:cs typeface="Adobe Heiti Std R"/>
              </a:rPr>
              <a:t>西班牙文組</a:t>
            </a:r>
            <a:r>
              <a:rPr lang="zh-TW" altLang="en-US" sz="3600" smtClean="0">
                <a:solidFill>
                  <a:srgbClr val="800080"/>
                </a:solidFill>
                <a:ea typeface="華康流隸體" pitchFamily="65" charset="-120"/>
                <a:cs typeface="Adobe Heiti Std R"/>
              </a:rPr>
              <a:t>大跳</a:t>
            </a:r>
            <a:br>
              <a:rPr lang="zh-TW" altLang="en-US" sz="3600" smtClean="0">
                <a:solidFill>
                  <a:srgbClr val="800080"/>
                </a:solidFill>
                <a:ea typeface="華康流隸體" pitchFamily="65" charset="-120"/>
                <a:cs typeface="Adobe Heiti Std R"/>
              </a:rPr>
            </a:br>
            <a:r>
              <a:rPr lang="zh-TW" altLang="en-US" sz="3600" smtClean="0">
                <a:solidFill>
                  <a:srgbClr val="800080"/>
                </a:solidFill>
                <a:ea typeface="華康流隸體" pitchFamily="65" charset="-120"/>
                <a:cs typeface="Adobe Heiti Std R"/>
              </a:rPr>
              <a:t>佛朗明哥舞～</a:t>
            </a:r>
            <a:r>
              <a:rPr lang="zh-TW" altLang="en-US" sz="3600" smtClean="0">
                <a:ea typeface="華康流隸體" pitchFamily="65" charset="-120"/>
                <a:cs typeface="Adobe Heiti Std R"/>
              </a:rPr>
              <a:t/>
            </a:r>
            <a:br>
              <a:rPr lang="zh-TW" altLang="en-US" sz="3600" smtClean="0">
                <a:ea typeface="華康流隸體" pitchFamily="65" charset="-120"/>
                <a:cs typeface="Adobe Heiti Std R"/>
              </a:rPr>
            </a:br>
            <a:r>
              <a:rPr lang="zh-TW" altLang="en-US" sz="3600" smtClean="0">
                <a:solidFill>
                  <a:srgbClr val="CC3300"/>
                </a:solidFill>
                <a:latin typeface="Adobe Heiti Std R"/>
                <a:ea typeface="華康流隸體" pitchFamily="65" charset="-120"/>
                <a:cs typeface="Adobe Heiti Std R"/>
              </a:rPr>
              <a:t>西班牙文組佛朗明哥演講</a:t>
            </a:r>
          </a:p>
        </p:txBody>
      </p:sp>
      <p:pic>
        <p:nvPicPr>
          <p:cNvPr id="24578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65151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248400" cy="914400"/>
          </a:xfrm>
        </p:spPr>
        <p:txBody>
          <a:bodyPr/>
          <a:lstStyle/>
          <a:p>
            <a:pPr algn="r" eaLnBrk="1" hangingPunct="1"/>
            <a:r>
              <a:rPr lang="zh-TW" altLang="en-US" sz="3600" smtClean="0">
                <a:solidFill>
                  <a:srgbClr val="00BDC2"/>
                </a:solidFill>
                <a:latin typeface="Adobe Heiti Std R"/>
                <a:ea typeface="Adobe Heiti Std R"/>
                <a:cs typeface="Adobe Heiti Std R"/>
              </a:rPr>
              <a:t/>
            </a:r>
            <a:br>
              <a:rPr lang="zh-TW" altLang="en-US" sz="3600" smtClean="0">
                <a:solidFill>
                  <a:srgbClr val="00BDC2"/>
                </a:solidFill>
                <a:latin typeface="Adobe Heiti Std R"/>
                <a:ea typeface="Adobe Heiti Std R"/>
                <a:cs typeface="Adobe Heiti Std R"/>
              </a:rPr>
            </a:br>
            <a:r>
              <a:rPr lang="zh-TW" altLang="en-US" sz="3600" smtClean="0">
                <a:solidFill>
                  <a:srgbClr val="FF0000"/>
                </a:solidFill>
                <a:latin typeface="Adobe Heiti Std R"/>
                <a:ea typeface="華康流隸體" pitchFamily="65" charset="-120"/>
                <a:cs typeface="Adobe Heiti Std R"/>
              </a:rPr>
              <a:t>我們的疆界不僅限於</a:t>
            </a:r>
            <a:r>
              <a:rPr lang="zh-TW" altLang="en-US" sz="3600" smtClean="0">
                <a:solidFill>
                  <a:srgbClr val="800080"/>
                </a:solidFill>
                <a:latin typeface="Adobe Heiti Std R"/>
                <a:ea typeface="華康流隸體" pitchFamily="65" charset="-120"/>
                <a:cs typeface="Adobe Heiti Std R"/>
              </a:rPr>
              <a:t>法德西，</a:t>
            </a:r>
            <a:r>
              <a:rPr lang="zh-TW" altLang="en-US" sz="3600" smtClean="0">
                <a:solidFill>
                  <a:srgbClr val="FF0000"/>
                </a:solidFill>
                <a:latin typeface="Adobe Heiti Std R"/>
                <a:ea typeface="華康流隸體" pitchFamily="65" charset="-120"/>
                <a:cs typeface="Adobe Heiti Std R"/>
              </a:rPr>
              <a:t>我們的野心更橫跨整個歐洲</a:t>
            </a:r>
            <a:r>
              <a:rPr lang="zh-TW" altLang="en-US" sz="3600" smtClean="0">
                <a:solidFill>
                  <a:srgbClr val="800080"/>
                </a:solidFill>
                <a:latin typeface="Adobe Heiti Std R"/>
                <a:ea typeface="華康流隸體" pitchFamily="65" charset="-120"/>
                <a:cs typeface="Adobe Heiti Std R"/>
              </a:rPr>
              <a:t/>
            </a:r>
            <a:br>
              <a:rPr lang="zh-TW" altLang="en-US" sz="3600" smtClean="0">
                <a:solidFill>
                  <a:srgbClr val="800080"/>
                </a:solidFill>
                <a:latin typeface="Adobe Heiti Std R"/>
                <a:ea typeface="華康流隸體" pitchFamily="65" charset="-120"/>
                <a:cs typeface="Adobe Heiti Std R"/>
              </a:rPr>
            </a:br>
            <a:r>
              <a:rPr lang="zh-TW" altLang="en-US" sz="4000" smtClean="0">
                <a:solidFill>
                  <a:schemeClr val="folHlink"/>
                </a:solidFill>
                <a:ea typeface="華康流隸體" pitchFamily="65" charset="-120"/>
              </a:rPr>
              <a:t>～</a:t>
            </a:r>
            <a:r>
              <a:rPr lang="zh-TW" altLang="en-US" sz="3600" smtClean="0">
                <a:solidFill>
                  <a:schemeClr val="folHlink"/>
                </a:solidFill>
                <a:latin typeface="Adobe Heiti Std R"/>
                <a:ea typeface="華康流隸體" pitchFamily="65" charset="-120"/>
              </a:rPr>
              <a:t>馬其頓與歐洲文化演講</a:t>
            </a:r>
          </a:p>
        </p:txBody>
      </p:sp>
      <p:pic>
        <p:nvPicPr>
          <p:cNvPr id="25602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82750"/>
            <a:ext cx="64801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439150" cy="828675"/>
          </a:xfrm>
        </p:spPr>
        <p:txBody>
          <a:bodyPr/>
          <a:lstStyle/>
          <a:p>
            <a:pPr algn="r" eaLnBrk="1" hangingPunct="1"/>
            <a:r>
              <a:rPr lang="zh-TW" altLang="en-US" sz="36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雖然</a:t>
            </a:r>
            <a:r>
              <a:rPr lang="zh-TW" altLang="en-US" sz="3600" smtClean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捨不得</a:t>
            </a:r>
            <a:r>
              <a:rPr lang="zh-TW" altLang="en-US" sz="36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，終究要放手讓你們展翅高飛</a:t>
            </a:r>
          </a:p>
        </p:txBody>
      </p:sp>
      <p:pic>
        <p:nvPicPr>
          <p:cNvPr id="26626" name="圖片 2"/>
          <p:cNvPicPr>
            <a:picLocks noChangeAspect="1"/>
          </p:cNvPicPr>
          <p:nvPr/>
        </p:nvPicPr>
        <p:blipFill>
          <a:blip r:embed="rId2"/>
          <a:srcRect l="7127" t="19530" r="6732" b="-752"/>
          <a:stretch>
            <a:fillRect/>
          </a:stretch>
        </p:blipFill>
        <p:spPr bwMode="auto">
          <a:xfrm>
            <a:off x="468313" y="1125538"/>
            <a:ext cx="8496300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2051050" y="2924175"/>
            <a:ext cx="3097213" cy="1143000"/>
          </a:xfrm>
        </p:spPr>
        <p:txBody>
          <a:bodyPr/>
          <a:lstStyle/>
          <a:p>
            <a:r>
              <a:rPr lang="zh-TW" altLang="en-US" smtClean="0">
                <a:solidFill>
                  <a:srgbClr val="800080"/>
                </a:solidFill>
                <a:ea typeface="華康流隸體" pitchFamily="65" charset="-120"/>
              </a:rPr>
              <a:t>番外篇～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20833648">
            <a:off x="-129944" y="546056"/>
            <a:ext cx="3457890" cy="259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7" descr="圖片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01215">
            <a:off x="-338137" y="3552825"/>
            <a:ext cx="375126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6227763" y="5589588"/>
            <a:ext cx="2663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A50021"/>
                </a:solidFill>
                <a:latin typeface="華康流隸體" pitchFamily="65" charset="-120"/>
                <a:ea typeface="華康流隸體" pitchFamily="65" charset="-120"/>
              </a:rPr>
              <a:t>猜猜我是哪一位老師？提示：這是</a:t>
            </a:r>
            <a:r>
              <a:rPr lang="en-US" altLang="zh-TW">
                <a:solidFill>
                  <a:srgbClr val="A50021"/>
                </a:solidFill>
                <a:latin typeface="華康流隸體" pitchFamily="65" charset="-120"/>
                <a:ea typeface="華康流隸體" pitchFamily="65" charset="-120"/>
              </a:rPr>
              <a:t>30</a:t>
            </a:r>
            <a:r>
              <a:rPr lang="zh-TW" altLang="en-US">
                <a:solidFill>
                  <a:srgbClr val="A50021"/>
                </a:solidFill>
                <a:latin typeface="華康流隸體" pitchFamily="65" charset="-120"/>
                <a:ea typeface="華康流隸體" pitchFamily="65" charset="-120"/>
              </a:rPr>
              <a:t>多年前的照片。</a:t>
            </a:r>
            <a:endParaRPr lang="en-US" altLang="zh-TW">
              <a:solidFill>
                <a:srgbClr val="A50021"/>
              </a:solidFill>
              <a:latin typeface="華康流隸體" pitchFamily="65" charset="-120"/>
              <a:ea typeface="華康流隸體" pitchFamily="65" charset="-120"/>
            </a:endParaRPr>
          </a:p>
        </p:txBody>
      </p:sp>
      <p:pic>
        <p:nvPicPr>
          <p:cNvPr id="27653" name="Picture 10" descr="951106馬其頓與歐洲文化演講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22916">
            <a:off x="5364163" y="476250"/>
            <a:ext cx="29702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1" descr="圖片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176713"/>
            <a:ext cx="381635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zh-TW" altLang="en-US" sz="5400" smtClean="0">
                <a:solidFill>
                  <a:srgbClr val="800080"/>
                </a:solidFill>
                <a:ea typeface="華康流隸體" pitchFamily="65" charset="-120"/>
              </a:rPr>
              <a:t>謝謝觀賞～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sz="6000" smtClean="0">
                <a:latin typeface="華康少女文字W3" pitchFamily="81" charset="-120"/>
                <a:ea typeface="華康少女文字W3" pitchFamily="81" charset="-120"/>
              </a:rPr>
              <a:t>     </a:t>
            </a:r>
          </a:p>
          <a:p>
            <a:pPr>
              <a:buFont typeface="Arial" charset="0"/>
              <a:buNone/>
            </a:pPr>
            <a:r>
              <a:rPr lang="en-US" altLang="zh-TW" sz="6000" smtClean="0">
                <a:latin typeface="華康少女文字W3" pitchFamily="81" charset="-120"/>
                <a:ea typeface="華康少女文字W3" pitchFamily="81" charset="-120"/>
              </a:rPr>
              <a:t>      </a:t>
            </a:r>
            <a:r>
              <a:rPr lang="en-US" altLang="zh-TW" sz="6000" smtClean="0">
                <a:solidFill>
                  <a:srgbClr val="FF0000"/>
                </a:solidFill>
                <a:latin typeface="華康少女文字W3" pitchFamily="81" charset="-120"/>
                <a:ea typeface="華康少女文字W3" pitchFamily="81" charset="-120"/>
              </a:rPr>
              <a:t>The End</a:t>
            </a:r>
            <a:r>
              <a:rPr lang="zh-TW" altLang="en-US" sz="6000" smtClean="0">
                <a:solidFill>
                  <a:srgbClr val="FF0000"/>
                </a:solidFill>
                <a:latin typeface="華康少女文字W3" pitchFamily="81" charset="-120"/>
                <a:ea typeface="華康少女文字W3" pitchFamily="81" charset="-120"/>
              </a:rPr>
              <a:t>～</a:t>
            </a:r>
          </a:p>
          <a:p>
            <a:pPr>
              <a:buFont typeface="Arial" charset="0"/>
              <a:buNone/>
            </a:pPr>
            <a:r>
              <a:rPr lang="zh-TW" altLang="en-US" sz="6000" smtClean="0">
                <a:ea typeface="華康流隸體" pitchFamily="65" charset="-120"/>
              </a:rPr>
              <a:t>            </a:t>
            </a:r>
            <a:r>
              <a:rPr lang="zh-TW" altLang="en-US" sz="6000" smtClean="0">
                <a:solidFill>
                  <a:schemeClr val="folHlink"/>
                </a:solidFill>
                <a:ea typeface="華康流隸體" pitchFamily="65" charset="-120"/>
              </a:rPr>
              <a:t>期待下次再相會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smtClean="0"/>
              <a:t/>
            </a:r>
            <a:br>
              <a:rPr lang="zh-TW" altLang="en-US" sz="4000" smtClean="0"/>
            </a:br>
            <a:r>
              <a:rPr lang="zh-TW" altLang="en-US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</a:rPr>
              <a:t>遙想</a:t>
            </a:r>
            <a:r>
              <a:rPr lang="en-US" altLang="zh-TW" sz="4000" smtClean="0">
                <a:solidFill>
                  <a:srgbClr val="800080"/>
                </a:solidFill>
                <a:ea typeface="華康流隸體" pitchFamily="65" charset="-120"/>
              </a:rPr>
              <a:t>…</a:t>
            </a:r>
            <a:r>
              <a:rPr lang="en-US" altLang="zh-TW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</a:rPr>
              <a:t>.</a:t>
            </a:r>
            <a:br>
              <a:rPr lang="en-US" altLang="zh-TW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</a:rPr>
            </a:br>
            <a:r>
              <a:rPr lang="zh-TW" altLang="en-US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</a:rPr>
              <a:t>雖然當初年紀小</a:t>
            </a:r>
          </a:p>
        </p:txBody>
      </p:sp>
      <p:sp>
        <p:nvSpPr>
          <p:cNvPr id="15362" name="Rectangle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zh-TW" altLang="en-US" sz="2800" smtClean="0"/>
          </a:p>
          <a:p>
            <a:pPr>
              <a:buFont typeface="Arial" charset="0"/>
              <a:buNone/>
            </a:pPr>
            <a:r>
              <a:rPr lang="zh-TW" altLang="en-US" sz="4000" smtClean="0">
                <a:solidFill>
                  <a:srgbClr val="660033"/>
                </a:solidFill>
                <a:ea typeface="華康流隸體" pitchFamily="65" charset="-120"/>
              </a:rPr>
              <a:t>       我們可是學程第一屆元老呢！</a:t>
            </a:r>
          </a:p>
        </p:txBody>
      </p:sp>
      <p:pic>
        <p:nvPicPr>
          <p:cNvPr id="15363" name="Picture 9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581525"/>
            <a:ext cx="24653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P3310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889250"/>
            <a:ext cx="444817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800080"/>
                </a:solidFill>
                <a:ea typeface="華康流隸體" pitchFamily="65" charset="-120"/>
              </a:rPr>
              <a:t>從此，開創歐洲語文學程～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zh-TW" altLang="en-US" smtClean="0"/>
          </a:p>
        </p:txBody>
      </p:sp>
      <p:pic>
        <p:nvPicPr>
          <p:cNvPr id="16387" name="Picture 4" descr="圖片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8979">
            <a:off x="468313" y="1484313"/>
            <a:ext cx="33924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圖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205038"/>
            <a:ext cx="5183188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4213" y="152400"/>
            <a:ext cx="8078787" cy="914400"/>
          </a:xfrm>
        </p:spPr>
        <p:txBody>
          <a:bodyPr/>
          <a:lstStyle/>
          <a:p>
            <a:pPr algn="r" eaLnBrk="1" hangingPunct="1"/>
            <a:r>
              <a:rPr lang="zh-TW" altLang="en-US" sz="36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包種茶節，</a:t>
            </a:r>
            <a:br>
              <a:rPr lang="zh-TW" altLang="en-US" sz="36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</a:br>
            <a:r>
              <a:rPr lang="zh-TW" altLang="en-US" sz="36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我們在政大留下第一次亮麗身影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46234" y="1342666"/>
            <a:ext cx="6735953" cy="50514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11188" y="152400"/>
            <a:ext cx="8151812" cy="914400"/>
          </a:xfrm>
        </p:spPr>
        <p:txBody>
          <a:bodyPr/>
          <a:lstStyle/>
          <a:p>
            <a:pPr algn="r" eaLnBrk="1" hangingPunct="1"/>
            <a:r>
              <a:rPr lang="zh-TW" altLang="en-US" sz="36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包種茶節，我們讓法德西統一</a:t>
            </a:r>
            <a:r>
              <a:rPr lang="zh-TW" altLang="en-US" sz="32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了！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287439">
            <a:off x="611560" y="1090846"/>
            <a:ext cx="4063380" cy="524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圖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4064">
            <a:off x="5003800" y="1125538"/>
            <a:ext cx="384016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007350" cy="914400"/>
          </a:xfrm>
        </p:spPr>
        <p:txBody>
          <a:bodyPr/>
          <a:lstStyle/>
          <a:p>
            <a:pPr algn="r" eaLnBrk="1" hangingPunct="1"/>
            <a:r>
              <a:rPr lang="zh-TW" altLang="en-US" sz="36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歐洲美食展</a:t>
            </a:r>
            <a:r>
              <a:rPr lang="zh-TW" altLang="en-US" sz="3600" smtClean="0">
                <a:solidFill>
                  <a:srgbClr val="663300"/>
                </a:solidFill>
                <a:ea typeface="華康流隸體" pitchFamily="65" charset="-120"/>
                <a:cs typeface="Adobe Heiti Std R"/>
              </a:rPr>
              <a:t>～我們吃得比別人都賣力</a:t>
            </a:r>
            <a:endParaRPr lang="en-US" altLang="zh-TW" sz="3600" smtClean="0">
              <a:solidFill>
                <a:srgbClr val="663300"/>
              </a:solidFill>
              <a:ea typeface="華康流隸體" pitchFamily="65" charset="-120"/>
              <a:cs typeface="Adobe Heiti Std R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21051083">
            <a:off x="405122" y="2193597"/>
            <a:ext cx="5220071" cy="3915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545356">
            <a:off x="4577619" y="1707862"/>
            <a:ext cx="4315368" cy="323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248400" cy="914400"/>
          </a:xfrm>
        </p:spPr>
        <p:txBody>
          <a:bodyPr/>
          <a:lstStyle/>
          <a:p>
            <a:pPr algn="r" eaLnBrk="1" hangingPunct="1"/>
            <a:r>
              <a:rPr lang="zh-TW" altLang="en-US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運動會</a:t>
            </a:r>
          </a:p>
        </p:txBody>
      </p:sp>
      <p:pic>
        <p:nvPicPr>
          <p:cNvPr id="20482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1075"/>
            <a:ext cx="495617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840038"/>
            <a:ext cx="535781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文字方塊 5"/>
          <p:cNvSpPr txBox="1">
            <a:spLocks noChangeArrowheads="1"/>
          </p:cNvSpPr>
          <p:nvPr/>
        </p:nvSpPr>
        <p:spPr bwMode="auto">
          <a:xfrm>
            <a:off x="5364163" y="1268413"/>
            <a:ext cx="3455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solidFill>
                  <a:srgbClr val="A50021"/>
                </a:solidFill>
                <a:latin typeface="華康流隸體" pitchFamily="65" charset="-120"/>
                <a:ea typeface="華康流隸體" pitchFamily="65" charset="-120"/>
                <a:cs typeface="微軟正黑體"/>
              </a:rPr>
              <a:t>歐文學程第一次</a:t>
            </a:r>
          </a:p>
          <a:p>
            <a:r>
              <a:rPr kumimoji="0" lang="zh-TW" altLang="en-US" sz="3200">
                <a:solidFill>
                  <a:srgbClr val="A50021"/>
                </a:solidFill>
                <a:latin typeface="華康流隸體" pitchFamily="65" charset="-120"/>
                <a:ea typeface="華康流隸體" pitchFamily="65" charset="-120"/>
                <a:cs typeface="微軟正黑體"/>
              </a:rPr>
              <a:t>在運動會上亮相！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195513" y="152400"/>
            <a:ext cx="6567487" cy="914400"/>
          </a:xfrm>
        </p:spPr>
        <p:txBody>
          <a:bodyPr/>
          <a:lstStyle/>
          <a:p>
            <a:pPr algn="r" eaLnBrk="1" hangingPunct="1"/>
            <a:r>
              <a:rPr lang="zh-TW" altLang="en-US" sz="4000" smtClean="0">
                <a:solidFill>
                  <a:srgbClr val="A50021"/>
                </a:solidFill>
                <a:latin typeface="Adobe Heiti Std R"/>
                <a:ea typeface="華康流隸體" pitchFamily="65" charset="-120"/>
                <a:cs typeface="Adobe Heiti Std R"/>
              </a:rPr>
              <a:t>好懷念</a:t>
            </a:r>
            <a:r>
              <a:rPr lang="zh-TW" altLang="en-US" sz="4000" smtClean="0">
                <a:solidFill>
                  <a:srgbClr val="A50021"/>
                </a:solidFill>
                <a:ea typeface="華康流隸體" pitchFamily="65" charset="-120"/>
                <a:cs typeface="Adobe Heiti Std R"/>
              </a:rPr>
              <a:t>～</a:t>
            </a:r>
            <a:br>
              <a:rPr lang="zh-TW" altLang="en-US" sz="4000" smtClean="0">
                <a:solidFill>
                  <a:srgbClr val="A50021"/>
                </a:solidFill>
                <a:ea typeface="華康流隸體" pitchFamily="65" charset="-120"/>
                <a:cs typeface="Adobe Heiti Std R"/>
              </a:rPr>
            </a:br>
            <a:r>
              <a:rPr lang="zh-TW" altLang="en-US" sz="3600" smtClean="0">
                <a:solidFill>
                  <a:schemeClr val="folHlink"/>
                </a:solidFill>
                <a:ea typeface="華康流隸體" pitchFamily="65" charset="-120"/>
                <a:cs typeface="Adobe Heiti Std R"/>
              </a:rPr>
              <a:t>我的</a:t>
            </a:r>
            <a:r>
              <a:rPr lang="zh-TW" altLang="en-US" sz="3600" smtClean="0">
                <a:solidFill>
                  <a:schemeClr val="folHlink"/>
                </a:solidFill>
                <a:latin typeface="Adobe Heiti Std R"/>
                <a:ea typeface="華康流隸體" pitchFamily="65" charset="-120"/>
                <a:cs typeface="Adobe Heiti Std R"/>
              </a:rPr>
              <a:t>青春小鳥一去不回來</a:t>
            </a:r>
            <a:r>
              <a:rPr lang="en-US" altLang="zh-TW" sz="3600" smtClean="0">
                <a:solidFill>
                  <a:schemeClr val="folHlink"/>
                </a:solidFill>
                <a:latin typeface="Adobe Heiti Std R"/>
                <a:ea typeface="華康流隸體" pitchFamily="65" charset="-120"/>
                <a:cs typeface="Adobe Heiti Std R"/>
              </a:rPr>
              <a:t>…</a:t>
            </a:r>
          </a:p>
        </p:txBody>
      </p:sp>
      <p:pic>
        <p:nvPicPr>
          <p:cNvPr id="21506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150"/>
            <a:ext cx="9144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835150" y="152400"/>
            <a:ext cx="6927850" cy="914400"/>
          </a:xfrm>
        </p:spPr>
        <p:txBody>
          <a:bodyPr/>
          <a:lstStyle/>
          <a:p>
            <a:pPr algn="r" eaLnBrk="1" hangingPunct="1"/>
            <a:r>
              <a:rPr lang="zh-TW" altLang="en-US" sz="4000" smtClean="0">
                <a:solidFill>
                  <a:srgbClr val="800080"/>
                </a:solidFill>
                <a:latin typeface="華康流隸體" pitchFamily="65" charset="-120"/>
                <a:ea typeface="華康流隸體" pitchFamily="65" charset="-120"/>
                <a:cs typeface="Adobe Heiti Std R"/>
              </a:rPr>
              <a:t>原來，遊學團就是這麼回事</a:t>
            </a:r>
            <a:r>
              <a:rPr lang="en-US" altLang="zh-TW" sz="4000" smtClean="0">
                <a:solidFill>
                  <a:srgbClr val="800080"/>
                </a:solidFill>
                <a:latin typeface="Adobe Heiti Std R"/>
                <a:ea typeface="華康流隸體" pitchFamily="65" charset="-120"/>
                <a:cs typeface="Adobe Heiti Std R"/>
              </a:rPr>
              <a:t>…</a:t>
            </a:r>
            <a:endParaRPr lang="en-US" altLang="zh-TW" sz="4000" smtClean="0">
              <a:solidFill>
                <a:srgbClr val="800080"/>
              </a:solidFill>
              <a:latin typeface="華康流隸體" pitchFamily="65" charset="-120"/>
              <a:ea typeface="華康流隸體" pitchFamily="65" charset="-120"/>
              <a:cs typeface="Adobe Heiti Std R"/>
            </a:endParaRPr>
          </a:p>
        </p:txBody>
      </p:sp>
      <p:pic>
        <p:nvPicPr>
          <p:cNvPr id="22530" name="Picture 4" descr="這才是姚紹基老師的真面目 在德國法蘭克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82424">
            <a:off x="4943475" y="1196975"/>
            <a:ext cx="4200525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2060575"/>
            <a:ext cx="6013450" cy="45100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0063">
  <a:themeElements>
    <a:clrScheme name="Custom 142">
      <a:dk1>
        <a:srgbClr val="0C0600"/>
      </a:dk1>
      <a:lt1>
        <a:srgbClr val="FFFFFF"/>
      </a:lt1>
      <a:dk2>
        <a:srgbClr val="03B0B9"/>
      </a:dk2>
      <a:lt2>
        <a:srgbClr val="7BDEFD"/>
      </a:lt2>
      <a:accent1>
        <a:srgbClr val="9CBCC4"/>
      </a:accent1>
      <a:accent2>
        <a:srgbClr val="DCE9EC"/>
      </a:accent2>
      <a:accent3>
        <a:srgbClr val="9AA5A8"/>
      </a:accent3>
      <a:accent4>
        <a:srgbClr val="005658"/>
      </a:accent4>
      <a:accent5>
        <a:srgbClr val="14CECE"/>
      </a:accent5>
      <a:accent6>
        <a:srgbClr val="ECF6F8"/>
      </a:accent6>
      <a:hlink>
        <a:srgbClr val="FF0000"/>
      </a:hlink>
      <a:folHlink>
        <a:srgbClr val="0051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n0063</Template>
  <TotalTime>694</TotalTime>
  <Words>280</Words>
  <Application>Microsoft Office PowerPoint</Application>
  <PresentationFormat>如螢幕大小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Arial</vt:lpstr>
      <vt:lpstr>新細明體</vt:lpstr>
      <vt:lpstr>Calibri</vt:lpstr>
      <vt:lpstr>Adobe Caslon Pro</vt:lpstr>
      <vt:lpstr>華康流隸體</vt:lpstr>
      <vt:lpstr>Andalus</vt:lpstr>
      <vt:lpstr>Adobe Heiti Std R</vt:lpstr>
      <vt:lpstr>微軟正黑體</vt:lpstr>
      <vt:lpstr>華康少女文字W3</vt:lpstr>
      <vt:lpstr>n0063</vt:lpstr>
      <vt:lpstr>歐洲語文學程系友茶會</vt:lpstr>
      <vt:lpstr> 遙想…. 雖然當初年紀小</vt:lpstr>
      <vt:lpstr>從此，開創歐洲語文學程～</vt:lpstr>
      <vt:lpstr>包種茶節， 我們在政大留下第一次亮麗身影</vt:lpstr>
      <vt:lpstr>包種茶節，我們讓法德西統一了！</vt:lpstr>
      <vt:lpstr>歐洲美食展～我們吃得比別人都賣力</vt:lpstr>
      <vt:lpstr>運動會</vt:lpstr>
      <vt:lpstr>好懷念～ 我的青春小鳥一去不回來…</vt:lpstr>
      <vt:lpstr>原來，遊學團就是這麼回事…</vt:lpstr>
      <vt:lpstr> 不光是吃，不光是玩， 其實我們很努力地宣揚系威 ～台南女中參訪</vt:lpstr>
      <vt:lpstr> 熱情如火，看我們西班牙文組大跳 佛朗明哥舞～ 西班牙文組佛朗明哥演講</vt:lpstr>
      <vt:lpstr> 我們的疆界不僅限於法德西，我們的野心更橫跨整個歐洲 ～馬其頓與歐洲文化演講</vt:lpstr>
      <vt:lpstr>雖然捨不得，終究要放手讓你們展翅高飛</vt:lpstr>
      <vt:lpstr>番外篇～</vt:lpstr>
      <vt:lpstr>謝謝觀賞～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歐語學程系友茶會</dc:title>
  <dc:creator>Elodie</dc:creator>
  <cp:lastModifiedBy>user</cp:lastModifiedBy>
  <cp:revision>16</cp:revision>
  <dcterms:created xsi:type="dcterms:W3CDTF">2011-05-11T12:50:30Z</dcterms:created>
  <dcterms:modified xsi:type="dcterms:W3CDTF">2011-05-13T07:25:32Z</dcterms:modified>
</cp:coreProperties>
</file>