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sldIdLst>
    <p:sldId id="256" r:id="rId2"/>
    <p:sldId id="257" r:id="rId3"/>
    <p:sldId id="281" r:id="rId4"/>
    <p:sldId id="258" r:id="rId5"/>
    <p:sldId id="284" r:id="rId6"/>
    <p:sldId id="282" r:id="rId7"/>
    <p:sldId id="260" r:id="rId8"/>
    <p:sldId id="262" r:id="rId9"/>
    <p:sldId id="263" r:id="rId10"/>
    <p:sldId id="283" r:id="rId11"/>
    <p:sldId id="261" r:id="rId12"/>
    <p:sldId id="264" r:id="rId13"/>
    <p:sldId id="265" r:id="rId14"/>
    <p:sldId id="266" r:id="rId15"/>
    <p:sldId id="267" r:id="rId16"/>
    <p:sldId id="285" r:id="rId17"/>
    <p:sldId id="286" r:id="rId18"/>
    <p:sldId id="287" r:id="rId19"/>
    <p:sldId id="288" r:id="rId20"/>
    <p:sldId id="268" r:id="rId21"/>
    <p:sldId id="269" r:id="rId22"/>
    <p:sldId id="270" r:id="rId23"/>
    <p:sldId id="289" r:id="rId24"/>
    <p:sldId id="290" r:id="rId25"/>
    <p:sldId id="271" r:id="rId26"/>
    <p:sldId id="272" r:id="rId27"/>
    <p:sldId id="291" r:id="rId28"/>
    <p:sldId id="292" r:id="rId29"/>
    <p:sldId id="293" r:id="rId30"/>
    <p:sldId id="294" r:id="rId31"/>
    <p:sldId id="295" r:id="rId32"/>
    <p:sldId id="273" r:id="rId33"/>
    <p:sldId id="275" r:id="rId34"/>
    <p:sldId id="274" r:id="rId35"/>
    <p:sldId id="276" r:id="rId36"/>
    <p:sldId id="277" r:id="rId37"/>
    <p:sldId id="296" r:id="rId38"/>
    <p:sldId id="297" r:id="rId39"/>
    <p:sldId id="298" r:id="rId40"/>
    <p:sldId id="299" r:id="rId41"/>
    <p:sldId id="279" r:id="rId42"/>
    <p:sldId id="280" r:id="rId4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006600"/>
    <a:srgbClr val="FFFFCC"/>
    <a:srgbClr val="800000"/>
    <a:srgbClr val="003300"/>
    <a:srgbClr val="333300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6" autoAdjust="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5" name="副標題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1" name="日期版面配置區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en-US" altLang="zh-TW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 altLang="zh-TW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EE8A2D8-B5E2-4F43-9DD2-5D3E1EE69FE3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3381C13-CED3-4EB8-8AB7-BDCA339F6107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1BEE0E3-ACDD-43D8-A6D3-91F1D598FF2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9C8DB9E-933F-41BB-92FF-EBB4CE1FD46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E88AEE-1F3B-4783-B144-98F4C13A2074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4F7DCEF-8251-411E-A238-E39F91997D61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AA8E83-75CD-4CE3-A066-485E2F336930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FC1EF5-5E67-41B4-960D-3BB5B5D223FF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601094-7128-4154-B93C-77C1F8635C74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32B822-85D6-4854-91B9-85E5FA6D0C8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0981D2-B1D0-426A-B441-B687E7E705EE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41C530-1E26-49DE-A51C-9547B39C68D4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0" name="圖片版面配置區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標題版面配置區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1" name="文字版面配置區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7" name="日期版面配置區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altLang="zh-TW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E312D26-7605-452D-ADAB-DD2255D9BDA8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5400" dirty="0">
                <a:solidFill>
                  <a:srgbClr val="FFFF00"/>
                </a:solidFill>
                <a:latin typeface="Adobe Caslon Pro"/>
                <a:ea typeface="華康流隸體" pitchFamily="65" charset="-120"/>
                <a:cs typeface="Andalus"/>
              </a:rPr>
              <a:t>歐洲</a:t>
            </a:r>
            <a:r>
              <a:rPr lang="zh-TW" altLang="en-US" sz="5400" dirty="0" smtClean="0">
                <a:solidFill>
                  <a:srgbClr val="FFFF00"/>
                </a:solidFill>
                <a:latin typeface="Adobe Caslon Pro"/>
                <a:ea typeface="華康流隸體" pitchFamily="65" charset="-120"/>
                <a:cs typeface="Andalus"/>
              </a:rPr>
              <a:t>語文學系</a:t>
            </a:r>
            <a:r>
              <a:rPr lang="en-US" altLang="zh-TW" sz="5400" dirty="0" smtClean="0">
                <a:solidFill>
                  <a:srgbClr val="FFFF00"/>
                </a:solidFill>
                <a:latin typeface="Adobe Caslon Pro"/>
                <a:ea typeface="華康流隸體" pitchFamily="65" charset="-120"/>
                <a:cs typeface="Andalus"/>
              </a:rPr>
              <a:t/>
            </a:r>
            <a:br>
              <a:rPr lang="en-US" altLang="zh-TW" sz="5400" dirty="0" smtClean="0">
                <a:solidFill>
                  <a:srgbClr val="FFFF00"/>
                </a:solidFill>
                <a:latin typeface="Adobe Caslon Pro"/>
                <a:ea typeface="華康流隸體" pitchFamily="65" charset="-120"/>
                <a:cs typeface="Andalus"/>
              </a:rPr>
            </a:br>
            <a:r>
              <a:rPr lang="zh-TW" altLang="en-US" sz="5400" dirty="0" smtClean="0">
                <a:solidFill>
                  <a:srgbClr val="FFFF00"/>
                </a:solidFill>
                <a:latin typeface="Adobe Caslon Pro"/>
                <a:ea typeface="華康流隸體" pitchFamily="65" charset="-120"/>
                <a:cs typeface="Andalus"/>
              </a:rPr>
              <a:t>校友返校日</a:t>
            </a:r>
            <a:endParaRPr lang="zh-TW" altLang="en-US" sz="5400" dirty="0">
              <a:solidFill>
                <a:srgbClr val="FFFF00"/>
              </a:solidFill>
              <a:latin typeface="Adobe Caslon Pro"/>
              <a:ea typeface="華康流隸體" pitchFamily="65" charset="-120"/>
              <a:cs typeface="Andalu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219392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zh-TW" altLang="en-US" sz="480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be Caslon Pro"/>
                <a:ea typeface="華康流隸體" pitchFamily="65" charset="-120"/>
                <a:cs typeface="Andalus"/>
              </a:rPr>
              <a:t>喂～親愛的！</a:t>
            </a:r>
            <a:r>
              <a:rPr lang="zh-TW" altLang="en-US" sz="4800" b="0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be Caslon Pro"/>
                <a:ea typeface="華康流隸體" pitchFamily="65" charset="-120"/>
                <a:cs typeface="Andalus"/>
              </a:rPr>
              <a:t/>
            </a:r>
            <a:br>
              <a:rPr lang="zh-TW" altLang="en-US" sz="4800" b="0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be Caslon Pro"/>
                <a:ea typeface="華康流隸體" pitchFamily="65" charset="-120"/>
                <a:cs typeface="Andalus"/>
              </a:rPr>
            </a:br>
            <a:r>
              <a:rPr lang="zh-TW" altLang="en-US" sz="4800" b="0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be Caslon Pro"/>
                <a:ea typeface="華康流隸體" pitchFamily="65" charset="-120"/>
                <a:cs typeface="Andalus"/>
              </a:rPr>
              <a:t>          回</a:t>
            </a:r>
            <a:r>
              <a:rPr lang="zh-TW" altLang="en-US" sz="4800" b="0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dobe Caslon Pro"/>
                <a:ea typeface="華康流隸體" pitchFamily="65" charset="-120"/>
                <a:cs typeface="Andalus"/>
              </a:rPr>
              <a:t>娘家囉</a:t>
            </a:r>
            <a:r>
              <a:rPr lang="zh-TW" altLang="en-US" sz="4800" b="0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流隸體" pitchFamily="65" charset="-120"/>
                <a:cs typeface="Andalus"/>
              </a:rPr>
              <a:t>～</a:t>
            </a:r>
          </a:p>
          <a:p>
            <a:pPr>
              <a:lnSpc>
                <a:spcPct val="90000"/>
              </a:lnSpc>
            </a:pPr>
            <a:endParaRPr lang="en-US" altLang="zh-TW" b="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流隸體" pitchFamily="65" charset="-120"/>
              <a:ea typeface="華康流隸體" pitchFamily="65" charset="-120"/>
              <a:cs typeface="Andalus"/>
            </a:endParaRPr>
          </a:p>
          <a:p>
            <a:pPr>
              <a:lnSpc>
                <a:spcPct val="90000"/>
              </a:lnSpc>
            </a:pPr>
            <a:r>
              <a:rPr lang="zh-TW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流隸體" pitchFamily="65" charset="-120"/>
                <a:ea typeface="華康流隸體" pitchFamily="65" charset="-120"/>
                <a:cs typeface="Andalus"/>
              </a:rPr>
              <a:t>民國</a:t>
            </a:r>
            <a:r>
              <a:rPr lang="en-US" altLang="zh-TW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流隸體" pitchFamily="65" charset="-120"/>
                <a:ea typeface="華康流隸體" pitchFamily="65" charset="-120"/>
                <a:cs typeface="Andalus"/>
              </a:rPr>
              <a:t>103</a:t>
            </a:r>
            <a:r>
              <a:rPr lang="zh-TW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流隸體" pitchFamily="65" charset="-120"/>
                <a:ea typeface="華康流隸體" pitchFamily="65" charset="-120"/>
                <a:cs typeface="Andalus"/>
              </a:rPr>
              <a:t>年</a:t>
            </a:r>
            <a:r>
              <a:rPr lang="en-US" altLang="zh-TW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流隸體" pitchFamily="65" charset="-120"/>
                <a:ea typeface="華康流隸體" pitchFamily="65" charset="-120"/>
                <a:cs typeface="Andalus"/>
              </a:rPr>
              <a:t>5</a:t>
            </a:r>
            <a:r>
              <a:rPr lang="zh-TW" alt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流隸體" pitchFamily="65" charset="-120"/>
                <a:ea typeface="華康流隸體" pitchFamily="65" charset="-120"/>
                <a:cs typeface="Andalus"/>
              </a:rPr>
              <a:t>月</a:t>
            </a:r>
            <a:r>
              <a:rPr lang="en-US" altLang="zh-TW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流隸體" pitchFamily="65" charset="-120"/>
                <a:ea typeface="華康流隸體" pitchFamily="65" charset="-120"/>
                <a:cs typeface="Andalus"/>
              </a:rPr>
              <a:t>17</a:t>
            </a:r>
            <a:r>
              <a:rPr lang="zh-TW" alt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流隸體" pitchFamily="65" charset="-120"/>
                <a:ea typeface="華康流隸體" pitchFamily="65" charset="-120"/>
                <a:cs typeface="Andalus"/>
              </a:rPr>
              <a:t>日</a:t>
            </a:r>
            <a:r>
              <a:rPr lang="en-US" altLang="zh-TW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流隸體" pitchFamily="65" charset="-120"/>
                <a:ea typeface="華康流隸體" pitchFamily="65" charset="-120"/>
                <a:cs typeface="Andalus"/>
              </a:rPr>
              <a:t>(</a:t>
            </a:r>
            <a:r>
              <a:rPr lang="zh-TW" alt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流隸體" pitchFamily="65" charset="-120"/>
                <a:ea typeface="華康流隸體" pitchFamily="65" charset="-120"/>
                <a:cs typeface="Andalus"/>
              </a:rPr>
              <a:t>六</a:t>
            </a:r>
            <a:r>
              <a:rPr lang="en-US" altLang="zh-TW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流隸體" pitchFamily="65" charset="-120"/>
                <a:ea typeface="華康流隸體" pitchFamily="65" charset="-120"/>
                <a:cs typeface="Andalus"/>
              </a:rPr>
              <a:t>) </a:t>
            </a:r>
            <a:r>
              <a:rPr lang="zh-TW" alt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流隸體" pitchFamily="65" charset="-120"/>
                <a:ea typeface="華康流隸體" pitchFamily="65" charset="-120"/>
                <a:cs typeface="Andalus"/>
              </a:rPr>
              <a:t>天氣晴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zh-TW" altLang="en-US" sz="2800" dirty="0" smtClean="0">
                <a:solidFill>
                  <a:schemeClr val="accent1"/>
                </a:solidFill>
                <a:ea typeface="華康流隸體" pitchFamily="65" charset="-120"/>
              </a:rPr>
              <a:t>開創英雄榜</a:t>
            </a:r>
          </a:p>
          <a:p>
            <a:pPr>
              <a:buFontTx/>
              <a:buNone/>
            </a:pPr>
            <a:r>
              <a:rPr lang="en-US" altLang="zh-TW" sz="2800" dirty="0" smtClean="0">
                <a:solidFill>
                  <a:schemeClr val="accent1"/>
                </a:solidFill>
                <a:ea typeface="華康流隸體" pitchFamily="65" charset="-120"/>
              </a:rPr>
              <a:t>--</a:t>
            </a:r>
            <a:r>
              <a:rPr lang="zh-TW" altLang="en-US" sz="2800" dirty="0" smtClean="0">
                <a:solidFill>
                  <a:schemeClr val="accent1"/>
                </a:solidFill>
                <a:ea typeface="華康流隸體" pitchFamily="65" charset="-120"/>
              </a:rPr>
              <a:t>教師群</a:t>
            </a:r>
            <a:endParaRPr lang="en-US" altLang="zh-TW" sz="2800" dirty="0" smtClean="0">
              <a:solidFill>
                <a:schemeClr val="accent1"/>
              </a:solidFill>
              <a:ea typeface="華康流隸體" pitchFamily="65" charset="-120"/>
            </a:endParaRPr>
          </a:p>
          <a:p>
            <a:pPr>
              <a:buFontTx/>
              <a:buNone/>
            </a:pPr>
            <a:endParaRPr lang="en-US" altLang="zh-TW" sz="2800" dirty="0" smtClean="0">
              <a:solidFill>
                <a:schemeClr val="accent1"/>
              </a:solidFill>
              <a:ea typeface="華康流隸體" pitchFamily="65" charset="-120"/>
            </a:endParaRPr>
          </a:p>
          <a:p>
            <a:pPr>
              <a:buFontTx/>
              <a:buNone/>
            </a:pPr>
            <a:r>
              <a:rPr lang="zh-TW" altLang="en-US" sz="2800" dirty="0" smtClean="0">
                <a:solidFill>
                  <a:srgbClr val="006600"/>
                </a:solidFill>
                <a:ea typeface="華康流隸體" pitchFamily="65" charset="-120"/>
              </a:rPr>
              <a:t>別忘記</a:t>
            </a:r>
            <a:r>
              <a:rPr lang="en-US" altLang="zh-TW" sz="2800" dirty="0" smtClean="0">
                <a:solidFill>
                  <a:srgbClr val="006600"/>
                </a:solidFill>
                <a:ea typeface="華康流隸體" pitchFamily="65" charset="-120"/>
              </a:rPr>
              <a:t>~</a:t>
            </a:r>
          </a:p>
          <a:p>
            <a:pPr>
              <a:buFontTx/>
              <a:buNone/>
            </a:pPr>
            <a:r>
              <a:rPr lang="zh-TW" altLang="en-US" sz="2800" dirty="0" smtClean="0">
                <a:solidFill>
                  <a:srgbClr val="006600"/>
                </a:solidFill>
                <a:ea typeface="華康流隸體" pitchFamily="65" charset="-120"/>
              </a:rPr>
              <a:t>    還有德文組</a:t>
            </a:r>
            <a:endParaRPr lang="en-US" altLang="zh-TW" sz="2800" dirty="0" smtClean="0">
              <a:solidFill>
                <a:srgbClr val="006600"/>
              </a:solidFill>
              <a:ea typeface="華康流隸體" pitchFamily="65" charset="-120"/>
            </a:endParaRPr>
          </a:p>
          <a:p>
            <a:pPr>
              <a:buFontTx/>
              <a:buNone/>
            </a:pPr>
            <a:r>
              <a:rPr lang="zh-TW" altLang="en-US" sz="2800" dirty="0" smtClean="0">
                <a:solidFill>
                  <a:srgbClr val="006600"/>
                </a:solidFill>
                <a:ea typeface="華康流隸體" pitchFamily="65" charset="-120"/>
              </a:rPr>
              <a:t>    親愛的陳良吉爺爺</a:t>
            </a:r>
            <a:endParaRPr lang="en-US" altLang="zh-TW" sz="2800" dirty="0" smtClean="0">
              <a:solidFill>
                <a:srgbClr val="006600"/>
              </a:solidFill>
              <a:ea typeface="華康流隸體" pitchFamily="65" charset="-120"/>
            </a:endParaRPr>
          </a:p>
          <a:p>
            <a:pPr>
              <a:buFontTx/>
              <a:buNone/>
            </a:pPr>
            <a:r>
              <a:rPr lang="zh-TW" altLang="en-US" sz="2800" dirty="0" smtClean="0">
                <a:solidFill>
                  <a:srgbClr val="006600"/>
                </a:solidFill>
                <a:ea typeface="華康流隸體" pitchFamily="65" charset="-120"/>
              </a:rPr>
              <a:t>    </a:t>
            </a:r>
            <a:r>
              <a:rPr lang="en-US" altLang="zh-TW" sz="2800" dirty="0" smtClean="0">
                <a:solidFill>
                  <a:srgbClr val="006600"/>
                </a:solidFill>
                <a:ea typeface="華康流隸體" pitchFamily="65" charset="-120"/>
              </a:rPr>
              <a:t>(</a:t>
            </a:r>
            <a:r>
              <a:rPr lang="zh-TW" altLang="en-US" sz="2800" dirty="0" smtClean="0">
                <a:solidFill>
                  <a:srgbClr val="006600"/>
                </a:solidFill>
                <a:ea typeface="華康流隸體" pitchFamily="65" charset="-120"/>
              </a:rPr>
              <a:t>於</a:t>
            </a:r>
            <a:r>
              <a:rPr lang="en-US" altLang="zh-TW" sz="2800" dirty="0" smtClean="0">
                <a:solidFill>
                  <a:srgbClr val="006600"/>
                </a:solidFill>
                <a:ea typeface="華康流隸體" pitchFamily="65" charset="-120"/>
              </a:rPr>
              <a:t>98</a:t>
            </a:r>
            <a:r>
              <a:rPr lang="zh-TW" altLang="en-US" sz="2800" dirty="0" smtClean="0">
                <a:solidFill>
                  <a:srgbClr val="006600"/>
                </a:solidFill>
                <a:ea typeface="華康流隸體" pitchFamily="65" charset="-120"/>
              </a:rPr>
              <a:t>年退休</a:t>
            </a:r>
            <a:r>
              <a:rPr lang="en-US" altLang="zh-TW" sz="2800" dirty="0" smtClean="0">
                <a:solidFill>
                  <a:srgbClr val="006600"/>
                </a:solidFill>
                <a:ea typeface="華康流隸體" pitchFamily="65" charset="-120"/>
              </a:rPr>
              <a:t>)</a:t>
            </a:r>
          </a:p>
          <a:p>
            <a:endParaRPr lang="zh-TW" altLang="en-US" dirty="0"/>
          </a:p>
        </p:txBody>
      </p:sp>
      <p:pic>
        <p:nvPicPr>
          <p:cNvPr id="5" name="內容版面配置區 4" descr="DSC0590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3687" t="15642" r="23744" b="933"/>
          <a:stretch>
            <a:fillRect/>
          </a:stretch>
        </p:blipFill>
        <p:spPr>
          <a:xfrm>
            <a:off x="4211960" y="2420888"/>
            <a:ext cx="2880320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  <a:ea typeface="華康流隸體" pitchFamily="65" charset="-120"/>
              </a:rPr>
              <a:t>開創英雄榜</a:t>
            </a:r>
          </a:p>
          <a:p>
            <a:pPr>
              <a:buFontTx/>
              <a:buNone/>
            </a:pPr>
            <a:r>
              <a:rPr lang="en-US" altLang="zh-TW" dirty="0" smtClean="0">
                <a:solidFill>
                  <a:schemeClr val="accent1"/>
                </a:solidFill>
                <a:ea typeface="華康流隸體" pitchFamily="65" charset="-120"/>
              </a:rPr>
              <a:t>--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系辦公室助理： </a:t>
            </a:r>
            <a:endParaRPr lang="en-US" altLang="zh-TW" dirty="0" smtClean="0">
              <a:solidFill>
                <a:schemeClr val="accent1"/>
              </a:solidFill>
              <a:ea typeface="華康流隸體" pitchFamily="65" charset="-120"/>
            </a:endParaRPr>
          </a:p>
          <a:p>
            <a:pPr>
              <a:buFontTx/>
              <a:buNone/>
            </a:pP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  張</a:t>
            </a:r>
            <a:r>
              <a:rPr lang="zh-TW" altLang="en-US" dirty="0">
                <a:solidFill>
                  <a:schemeClr val="accent1"/>
                </a:solidFill>
                <a:ea typeface="華康流隸體" pitchFamily="65" charset="-120"/>
              </a:rPr>
              <a:t>彣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卉</a:t>
            </a:r>
            <a:r>
              <a:rPr lang="en-US" altLang="zh-TW" dirty="0" smtClean="0">
                <a:solidFill>
                  <a:schemeClr val="accent1"/>
                </a:solidFill>
                <a:ea typeface="華康流隸體" pitchFamily="65" charset="-120"/>
              </a:rPr>
              <a:t>(95-97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年</a:t>
            </a:r>
            <a:r>
              <a:rPr lang="en-US" altLang="zh-TW" dirty="0" smtClean="0">
                <a:solidFill>
                  <a:schemeClr val="accent1"/>
                </a:solidFill>
                <a:ea typeface="華康流隸體" pitchFamily="65" charset="-120"/>
              </a:rPr>
              <a:t>)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               吳昭儀</a:t>
            </a:r>
            <a:r>
              <a:rPr lang="en-US" altLang="zh-TW" dirty="0" smtClean="0">
                <a:solidFill>
                  <a:schemeClr val="accent1"/>
                </a:solidFill>
                <a:ea typeface="華康流隸體" pitchFamily="65" charset="-120"/>
              </a:rPr>
              <a:t>(97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年起</a:t>
            </a:r>
            <a:r>
              <a:rPr lang="en-US" altLang="zh-TW" dirty="0" smtClean="0">
                <a:solidFill>
                  <a:schemeClr val="accent1"/>
                </a:solidFill>
                <a:ea typeface="華康流隸體" pitchFamily="65" charset="-120"/>
              </a:rPr>
              <a:t>~)</a:t>
            </a:r>
            <a:endParaRPr lang="zh-TW" altLang="en-US" dirty="0">
              <a:solidFill>
                <a:schemeClr val="accent1"/>
              </a:solidFill>
              <a:ea typeface="華康流隸體" pitchFamily="65" charset="-120"/>
            </a:endParaRPr>
          </a:p>
        </p:txBody>
      </p:sp>
      <p:pic>
        <p:nvPicPr>
          <p:cNvPr id="16388" name="Picture 4" descr="DSC00485"/>
          <p:cNvPicPr>
            <a:picLocks noChangeAspect="1" noChangeArrowheads="1"/>
          </p:cNvPicPr>
          <p:nvPr/>
        </p:nvPicPr>
        <p:blipFill>
          <a:blip r:embed="rId2" cstate="print"/>
          <a:srcRect l="13275" t="-716" r="43707" b="8948"/>
          <a:stretch>
            <a:fillRect/>
          </a:stretch>
        </p:blipFill>
        <p:spPr bwMode="auto">
          <a:xfrm>
            <a:off x="1187624" y="3212976"/>
            <a:ext cx="1798637" cy="2879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圖片 6" descr="DSC_4757"/>
          <p:cNvPicPr/>
          <p:nvPr/>
        </p:nvPicPr>
        <p:blipFill>
          <a:blip r:embed="rId3" cstate="print"/>
          <a:srcRect l="35123" t="30211" r="44328" b="47591"/>
          <a:stretch>
            <a:fillRect/>
          </a:stretch>
        </p:blipFill>
        <p:spPr bwMode="auto">
          <a:xfrm>
            <a:off x="4932040" y="3212976"/>
            <a:ext cx="1728192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凡走過必留痕跡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</a:rPr>
              <a:t>～</a:t>
            </a:r>
            <a:r>
              <a:rPr lang="en-US" altLang="zh-TW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95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包種茶節</a:t>
            </a:r>
          </a:p>
        </p:txBody>
      </p:sp>
      <p:pic>
        <p:nvPicPr>
          <p:cNvPr id="24580" name="Picture 4" descr="DSC004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46555">
            <a:off x="728690" y="3452710"/>
            <a:ext cx="3149600" cy="2357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581" name="Picture 5" descr="DSC005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96843">
            <a:off x="3766922" y="1484642"/>
            <a:ext cx="3097212" cy="2332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圖片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747055">
            <a:off x="4222332" y="3750984"/>
            <a:ext cx="3930650" cy="25288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凡走過必留痕跡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</a:rPr>
              <a:t>～</a:t>
            </a:r>
            <a:r>
              <a:rPr lang="en-US" altLang="zh-TW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96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運動會</a:t>
            </a:r>
          </a:p>
        </p:txBody>
      </p:sp>
      <p:pic>
        <p:nvPicPr>
          <p:cNvPr id="25604" name="圖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14453">
            <a:off x="1985486" y="2746941"/>
            <a:ext cx="5724525" cy="3541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凡走過必留痕跡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</a:rPr>
              <a:t>～</a:t>
            </a:r>
            <a:r>
              <a:rPr lang="en-US" altLang="zh-TW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96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包種茶節</a:t>
            </a:r>
          </a:p>
        </p:txBody>
      </p:sp>
      <p:pic>
        <p:nvPicPr>
          <p:cNvPr id="26628" name="Picture 4" descr="DSC006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77195">
            <a:off x="755650" y="3213100"/>
            <a:ext cx="3352800" cy="2519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6629" name="Picture 5" descr="DSC006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7077389">
            <a:off x="4548605" y="2121078"/>
            <a:ext cx="3311525" cy="2484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凡走過必留痕跡</a:t>
            </a:r>
          </a:p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</a:rPr>
              <a:t>～</a:t>
            </a:r>
            <a:r>
              <a:rPr lang="en-US" altLang="zh-TW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96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文化盃</a:t>
            </a:r>
          </a:p>
          <a:p>
            <a:endParaRPr lang="en-US" altLang="zh-TW" dirty="0"/>
          </a:p>
        </p:txBody>
      </p:sp>
      <p:pic>
        <p:nvPicPr>
          <p:cNvPr id="27652" name="Picture 4" descr="96"/>
          <p:cNvPicPr>
            <a:picLocks noChangeAspect="1" noChangeArrowheads="1"/>
          </p:cNvPicPr>
          <p:nvPr/>
        </p:nvPicPr>
        <p:blipFill>
          <a:blip r:embed="rId2" cstate="print"/>
          <a:srcRect t="7959" r="-1398" b="12625"/>
          <a:stretch>
            <a:fillRect/>
          </a:stretch>
        </p:blipFill>
        <p:spPr bwMode="auto">
          <a:xfrm>
            <a:off x="2267744" y="2636912"/>
            <a:ext cx="5688013" cy="3319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凡走過必留痕跡</a:t>
            </a:r>
          </a:p>
          <a:p>
            <a:pPr>
              <a:buFontTx/>
              <a:buNone/>
            </a:pPr>
            <a:r>
              <a:rPr lang="en-US" altLang="en-US" dirty="0" smtClean="0">
                <a:solidFill>
                  <a:schemeClr val="accent1"/>
                </a:solidFill>
              </a:rPr>
              <a:t>～</a:t>
            </a:r>
            <a:r>
              <a:rPr lang="en-US" altLang="zh-TW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97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文化盃、包種茶節</a:t>
            </a: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pPr>
              <a:buFontTx/>
              <a:buNone/>
            </a:pP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pPr>
              <a:buFontTx/>
              <a:buNone/>
            </a:pP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pPr>
              <a:buFontTx/>
              <a:buNone/>
            </a:pP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pPr>
              <a:buFontTx/>
              <a:buNone/>
            </a:pPr>
            <a:endParaRPr lang="zh-TW" altLang="en-US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endParaRPr lang="zh-TW" altLang="en-US" dirty="0"/>
          </a:p>
        </p:txBody>
      </p:sp>
      <p:pic>
        <p:nvPicPr>
          <p:cNvPr id="7" name="圖片 6" descr="1187717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56992"/>
            <a:ext cx="3888432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 descr="DSC02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934834"/>
            <a:ext cx="3587891" cy="2690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凡走過必留痕跡</a:t>
            </a:r>
          </a:p>
          <a:p>
            <a:pPr>
              <a:buFontTx/>
              <a:buNone/>
            </a:pPr>
            <a:r>
              <a:rPr lang="en-US" altLang="en-US" dirty="0" smtClean="0">
                <a:solidFill>
                  <a:schemeClr val="accent1"/>
                </a:solidFill>
              </a:rPr>
              <a:t>～</a:t>
            </a:r>
            <a:r>
              <a:rPr lang="en-US" altLang="zh-TW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97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運動會、歐語之夜</a:t>
            </a: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pPr>
              <a:buFontTx/>
              <a:buNone/>
            </a:pP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圖片 3" descr="DSC03757.JPG"/>
          <p:cNvPicPr>
            <a:picLocks noChangeAspect="1"/>
          </p:cNvPicPr>
          <p:nvPr/>
        </p:nvPicPr>
        <p:blipFill>
          <a:blip r:embed="rId2" cstate="print"/>
          <a:srcRect l="5715" t="2541" r="2844" b="11062"/>
          <a:stretch>
            <a:fillRect/>
          </a:stretch>
        </p:blipFill>
        <p:spPr>
          <a:xfrm>
            <a:off x="4355976" y="1844824"/>
            <a:ext cx="3456384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圖片 5" descr="980519 校慶運動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645024"/>
            <a:ext cx="3779912" cy="2834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凡走過必留痕跡</a:t>
            </a:r>
          </a:p>
          <a:p>
            <a:pPr>
              <a:buFontTx/>
              <a:buNone/>
            </a:pPr>
            <a:r>
              <a:rPr lang="en-US" altLang="en-US" dirty="0" smtClean="0">
                <a:solidFill>
                  <a:schemeClr val="accent1"/>
                </a:solidFill>
              </a:rPr>
              <a:t>～</a:t>
            </a:r>
            <a:r>
              <a:rPr lang="en-US" altLang="zh-TW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98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包種茶節</a:t>
            </a: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pPr>
              <a:buFontTx/>
              <a:buNone/>
            </a:pPr>
            <a:endParaRPr lang="zh-TW" altLang="en-US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圖片 3" descr="DSC02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2780928"/>
            <a:ext cx="4932040" cy="3699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圓角矩形圖說文字 5"/>
          <p:cNvSpPr/>
          <p:nvPr/>
        </p:nvSpPr>
        <p:spPr>
          <a:xfrm>
            <a:off x="2843808" y="2348880"/>
            <a:ext cx="2736304" cy="129614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華康仿宋體W4(P)" pitchFamily="18" charset="-120"/>
                <a:ea typeface="華康仿宋體W4(P)" pitchFamily="18" charset="-120"/>
              </a:rPr>
              <a:t>ㄎㄎㄎ，我是思華校長，來插花的</a:t>
            </a:r>
            <a:r>
              <a:rPr lang="en-US" altLang="zh-TW" dirty="0" smtClean="0">
                <a:latin typeface="華康仿宋體W4(P)" pitchFamily="18" charset="-120"/>
                <a:ea typeface="華康仿宋體W4(P)" pitchFamily="18" charset="-120"/>
              </a:rPr>
              <a:t>!!!</a:t>
            </a:r>
            <a:endParaRPr lang="zh-TW" altLang="en-US" dirty="0">
              <a:latin typeface="華康仿宋體W4(P)" pitchFamily="18" charset="-120"/>
              <a:ea typeface="華康仿宋體W4(P)" pitchFamily="18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凡走過必留痕跡</a:t>
            </a:r>
          </a:p>
          <a:p>
            <a:pPr>
              <a:buFontTx/>
              <a:buNone/>
            </a:pPr>
            <a:r>
              <a:rPr lang="en-US" altLang="en-US" dirty="0" smtClean="0">
                <a:solidFill>
                  <a:schemeClr val="accent1"/>
                </a:solidFill>
              </a:rPr>
              <a:t>～</a:t>
            </a:r>
            <a:r>
              <a:rPr lang="en-US" altLang="zh-TW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98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運動會、歐語之夜</a:t>
            </a: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pPr>
              <a:buFontTx/>
              <a:buNone/>
            </a:pP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圖片 3" descr="IMG_0162.jpg"/>
          <p:cNvPicPr>
            <a:picLocks noChangeAspect="1"/>
          </p:cNvPicPr>
          <p:nvPr/>
        </p:nvPicPr>
        <p:blipFill>
          <a:blip r:embed="rId2" cstate="print"/>
          <a:srcRect l="6838" r="11111"/>
          <a:stretch>
            <a:fillRect/>
          </a:stretch>
        </p:blipFill>
        <p:spPr>
          <a:xfrm>
            <a:off x="4139952" y="1772816"/>
            <a:ext cx="3456384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圖片 4" descr="DSC078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645024"/>
            <a:ext cx="3635896" cy="2726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TW" dirty="0"/>
              <a:t>   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雖然我們才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成立</a:t>
            </a:r>
            <a:r>
              <a:rPr lang="en-US" altLang="zh-TW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8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年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，</a:t>
            </a:r>
          </a:p>
          <a:p>
            <a:pPr>
              <a:buFontTx/>
              <a:buNone/>
            </a:pP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   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麻雀雖小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，五臟俱全喔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！</a:t>
            </a: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pPr>
              <a:buFontTx/>
              <a:buNone/>
            </a:pP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pPr algn="ctr">
              <a:buFontTx/>
              <a:buNone/>
            </a:pPr>
            <a:r>
              <a:rPr lang="en-US" altLang="zh-TW" dirty="0" smtClean="0">
                <a:solidFill>
                  <a:srgbClr val="333300"/>
                </a:solidFill>
                <a:latin typeface="華康流隸體" pitchFamily="65" charset="-120"/>
                <a:ea typeface="華康流隸體" pitchFamily="65" charset="-120"/>
              </a:rPr>
              <a:t>95</a:t>
            </a:r>
            <a:r>
              <a:rPr lang="zh-TW" altLang="en-US" dirty="0" smtClean="0">
                <a:solidFill>
                  <a:srgbClr val="333300"/>
                </a:solidFill>
                <a:latin typeface="華康流隸體" pitchFamily="65" charset="-120"/>
                <a:ea typeface="華康流隸體" pitchFamily="65" charset="-120"/>
              </a:rPr>
              <a:t>年以</a:t>
            </a:r>
            <a:r>
              <a:rPr lang="en-US" altLang="zh-TW" dirty="0" smtClean="0">
                <a:solidFill>
                  <a:srgbClr val="333300"/>
                </a:solidFill>
                <a:latin typeface="華康流隸體" pitchFamily="65" charset="-120"/>
                <a:ea typeface="華康流隸體" pitchFamily="65" charset="-120"/>
              </a:rPr>
              <a:t>『</a:t>
            </a:r>
            <a:r>
              <a:rPr lang="zh-TW" altLang="en-US" dirty="0" smtClean="0">
                <a:solidFill>
                  <a:srgbClr val="333300"/>
                </a:solidFill>
                <a:latin typeface="華康流隸體" pitchFamily="65" charset="-120"/>
                <a:ea typeface="華康流隸體" pitchFamily="65" charset="-120"/>
              </a:rPr>
              <a:t>歐洲語文學程</a:t>
            </a:r>
            <a:r>
              <a:rPr lang="en-US" altLang="zh-TW" dirty="0" smtClean="0">
                <a:solidFill>
                  <a:srgbClr val="333300"/>
                </a:solidFill>
                <a:latin typeface="華康流隸體" pitchFamily="65" charset="-120"/>
                <a:ea typeface="華康流隸體" pitchFamily="65" charset="-120"/>
              </a:rPr>
              <a:t>』</a:t>
            </a:r>
            <a:r>
              <a:rPr lang="zh-TW" altLang="en-US" dirty="0" smtClean="0">
                <a:solidFill>
                  <a:srgbClr val="333300"/>
                </a:solidFill>
                <a:latin typeface="華康流隸體" pitchFamily="65" charset="-120"/>
                <a:ea typeface="華康流隸體" pitchFamily="65" charset="-120"/>
              </a:rPr>
              <a:t>名義創立</a:t>
            </a:r>
            <a:endParaRPr lang="zh-TW" altLang="en-US" dirty="0">
              <a:solidFill>
                <a:srgbClr val="333300"/>
              </a:solidFill>
              <a:latin typeface="華康流隸體" pitchFamily="65" charset="-120"/>
              <a:ea typeface="華康流隸體" pitchFamily="65" charset="-120"/>
            </a:endParaRPr>
          </a:p>
        </p:txBody>
      </p:sp>
      <p:pic>
        <p:nvPicPr>
          <p:cNvPr id="3076" name="Picture 4" descr="P3310025"/>
          <p:cNvPicPr>
            <a:picLocks noChangeAspect="1" noChangeArrowheads="1"/>
          </p:cNvPicPr>
          <p:nvPr/>
        </p:nvPicPr>
        <p:blipFill>
          <a:blip r:embed="rId2" cstate="print"/>
          <a:srcRect l="1636" t="10095" r="4836" b="8200"/>
          <a:stretch>
            <a:fillRect/>
          </a:stretch>
        </p:blipFill>
        <p:spPr bwMode="auto">
          <a:xfrm>
            <a:off x="1043608" y="3645024"/>
            <a:ext cx="4176713" cy="27368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077" name="Picture 9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725144"/>
            <a:ext cx="2465388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</a:rPr>
              <a:t>～</a:t>
            </a:r>
            <a:r>
              <a:rPr lang="en-US" altLang="zh-TW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95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屆系服</a:t>
            </a:r>
          </a:p>
        </p:txBody>
      </p:sp>
      <p:pic>
        <p:nvPicPr>
          <p:cNvPr id="28676" name="Picture 4" descr="DSC052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864240">
            <a:off x="715545" y="2924106"/>
            <a:ext cx="3190875" cy="2397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677" name="Picture 5" descr="DSC052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9597">
            <a:off x="4555944" y="2707199"/>
            <a:ext cx="3190875" cy="2378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綵帶 (向上) 5"/>
          <p:cNvSpPr/>
          <p:nvPr/>
        </p:nvSpPr>
        <p:spPr>
          <a:xfrm rot="20922217">
            <a:off x="1763688" y="5517232"/>
            <a:ext cx="2160240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95_</a:t>
            </a:r>
            <a:r>
              <a:rPr lang="zh-TW" altLang="en-US" dirty="0" smtClean="0"/>
              <a:t>正面</a:t>
            </a:r>
            <a:endParaRPr lang="zh-TW" altLang="en-US" dirty="0"/>
          </a:p>
        </p:txBody>
      </p:sp>
      <p:sp>
        <p:nvSpPr>
          <p:cNvPr id="7" name="綵帶 (向上) 6"/>
          <p:cNvSpPr/>
          <p:nvPr/>
        </p:nvSpPr>
        <p:spPr>
          <a:xfrm rot="670509">
            <a:off x="5508104" y="1916832"/>
            <a:ext cx="2160240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95_</a:t>
            </a:r>
            <a:r>
              <a:rPr lang="zh-TW" altLang="en-US" dirty="0" smtClean="0"/>
              <a:t>背面</a:t>
            </a:r>
            <a:endParaRPr lang="zh-TW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</a:rPr>
              <a:t>～</a:t>
            </a:r>
            <a:r>
              <a:rPr lang="en-US" altLang="zh-TW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96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屆系服</a:t>
            </a:r>
            <a:r>
              <a:rPr lang="en-US" altLang="zh-TW" dirty="0">
                <a:solidFill>
                  <a:schemeClr val="accent1"/>
                </a:solidFill>
                <a:latin typeface="Arial"/>
                <a:ea typeface="華康流隸體" pitchFamily="65" charset="-120"/>
              </a:rPr>
              <a:t>—</a:t>
            </a:r>
            <a:r>
              <a:rPr lang="en-US" altLang="zh-TW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Part I</a:t>
            </a:r>
          </a:p>
          <a:p>
            <a:pPr>
              <a:buFontTx/>
              <a:buNone/>
            </a:pPr>
            <a:endParaRPr lang="en-US" altLang="zh-TW" dirty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</p:txBody>
      </p:sp>
      <p:pic>
        <p:nvPicPr>
          <p:cNvPr id="29700" name="Picture 4" descr="DSC052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32070">
            <a:off x="1062230" y="3341516"/>
            <a:ext cx="2865437" cy="2143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701" name="Picture 5" descr="DSC052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4221">
            <a:off x="4932363" y="3213100"/>
            <a:ext cx="2946400" cy="2193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綵帶 (向上) 5"/>
          <p:cNvSpPr/>
          <p:nvPr/>
        </p:nvSpPr>
        <p:spPr>
          <a:xfrm rot="20608349">
            <a:off x="1547664" y="5805264"/>
            <a:ext cx="2520280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96-1_</a:t>
            </a:r>
            <a:r>
              <a:rPr lang="zh-TW" altLang="en-US" dirty="0" smtClean="0"/>
              <a:t>正面</a:t>
            </a:r>
            <a:endParaRPr lang="zh-TW" altLang="en-US" dirty="0"/>
          </a:p>
        </p:txBody>
      </p:sp>
      <p:sp>
        <p:nvSpPr>
          <p:cNvPr id="7" name="綵帶 (向上) 6"/>
          <p:cNvSpPr/>
          <p:nvPr/>
        </p:nvSpPr>
        <p:spPr>
          <a:xfrm rot="505981">
            <a:off x="5148064" y="2276872"/>
            <a:ext cx="2520280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96-1_</a:t>
            </a:r>
            <a:r>
              <a:rPr lang="zh-TW" altLang="en-US" dirty="0" smtClean="0"/>
              <a:t>背面</a:t>
            </a:r>
            <a:endParaRPr lang="zh-TW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</a:rPr>
              <a:t>～</a:t>
            </a:r>
            <a:r>
              <a:rPr lang="en-US" altLang="zh-TW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96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屆系服</a:t>
            </a:r>
            <a:r>
              <a:rPr lang="en-US" altLang="zh-TW" dirty="0">
                <a:solidFill>
                  <a:schemeClr val="accent1"/>
                </a:solidFill>
                <a:latin typeface="Arial"/>
                <a:ea typeface="華康流隸體" pitchFamily="65" charset="-120"/>
              </a:rPr>
              <a:t>—</a:t>
            </a:r>
            <a:r>
              <a:rPr lang="en-US" altLang="zh-TW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Part 2</a:t>
            </a:r>
          </a:p>
        </p:txBody>
      </p:sp>
      <p:pic>
        <p:nvPicPr>
          <p:cNvPr id="30724" name="Picture 4" descr="DSC052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854424">
            <a:off x="564041" y="3057719"/>
            <a:ext cx="3128962" cy="2346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25" name="Picture 5" descr="DSC052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28873">
            <a:off x="4634908" y="3120623"/>
            <a:ext cx="3149600" cy="2366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綵帶 (向上) 5"/>
          <p:cNvSpPr/>
          <p:nvPr/>
        </p:nvSpPr>
        <p:spPr>
          <a:xfrm rot="20794672">
            <a:off x="1440334" y="5585350"/>
            <a:ext cx="2520280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96-2_</a:t>
            </a:r>
            <a:r>
              <a:rPr lang="zh-TW" altLang="en-US" dirty="0" smtClean="0"/>
              <a:t>正面</a:t>
            </a:r>
            <a:endParaRPr lang="zh-TW" altLang="en-US" dirty="0"/>
          </a:p>
        </p:txBody>
      </p:sp>
      <p:sp>
        <p:nvSpPr>
          <p:cNvPr id="7" name="綵帶 (向上) 6"/>
          <p:cNvSpPr/>
          <p:nvPr/>
        </p:nvSpPr>
        <p:spPr>
          <a:xfrm rot="866468">
            <a:off x="5436096" y="2276872"/>
            <a:ext cx="2520280" cy="612648"/>
          </a:xfrm>
          <a:prstGeom prst="ribbon2">
            <a:avLst>
              <a:gd name="adj1" fmla="val 333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96-2_</a:t>
            </a:r>
            <a:r>
              <a:rPr lang="zh-TW" altLang="en-US" dirty="0" smtClean="0"/>
              <a:t>背面</a:t>
            </a:r>
            <a:endParaRPr lang="zh-TW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solidFill>
                  <a:schemeClr val="accent1"/>
                </a:solidFill>
              </a:rPr>
              <a:t>～</a:t>
            </a:r>
            <a:r>
              <a:rPr lang="en-US" altLang="zh-TW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97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屆系服</a:t>
            </a:r>
          </a:p>
          <a:p>
            <a:endParaRPr lang="zh-TW" altLang="en-US" dirty="0"/>
          </a:p>
        </p:txBody>
      </p:sp>
      <p:pic>
        <p:nvPicPr>
          <p:cNvPr id="4" name="圖片 3" descr="97_正面.JPG"/>
          <p:cNvPicPr>
            <a:picLocks noChangeAspect="1"/>
          </p:cNvPicPr>
          <p:nvPr/>
        </p:nvPicPr>
        <p:blipFill>
          <a:blip r:embed="rId2" cstate="print"/>
          <a:srcRect l="7952" t="530"/>
          <a:stretch>
            <a:fillRect/>
          </a:stretch>
        </p:blipFill>
        <p:spPr>
          <a:xfrm rot="20765286">
            <a:off x="591362" y="2771449"/>
            <a:ext cx="3236109" cy="26227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圖片 4" descr="97_背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44020">
            <a:off x="4548210" y="2747483"/>
            <a:ext cx="3343919" cy="2507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綵帶 (向上) 5"/>
          <p:cNvSpPr/>
          <p:nvPr/>
        </p:nvSpPr>
        <p:spPr>
          <a:xfrm rot="20833939">
            <a:off x="1763688" y="5517232"/>
            <a:ext cx="2160240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97_</a:t>
            </a:r>
            <a:r>
              <a:rPr lang="zh-TW" altLang="en-US" dirty="0" smtClean="0"/>
              <a:t>正面</a:t>
            </a:r>
            <a:endParaRPr lang="zh-TW" altLang="en-US" dirty="0"/>
          </a:p>
        </p:txBody>
      </p:sp>
      <p:sp>
        <p:nvSpPr>
          <p:cNvPr id="7" name="綵帶 (向上) 6"/>
          <p:cNvSpPr/>
          <p:nvPr/>
        </p:nvSpPr>
        <p:spPr>
          <a:xfrm rot="1856284">
            <a:off x="5580112" y="1916832"/>
            <a:ext cx="2160240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97_</a:t>
            </a:r>
            <a:r>
              <a:rPr lang="zh-TW" altLang="en-US" dirty="0" smtClean="0"/>
              <a:t>背面</a:t>
            </a:r>
            <a:endParaRPr lang="zh-TW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solidFill>
                  <a:schemeClr val="accent1"/>
                </a:solidFill>
              </a:rPr>
              <a:t>～</a:t>
            </a:r>
            <a:r>
              <a:rPr lang="en-US" altLang="zh-TW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98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屆系服</a:t>
            </a:r>
          </a:p>
          <a:p>
            <a:endParaRPr lang="zh-TW" altLang="en-US" dirty="0"/>
          </a:p>
        </p:txBody>
      </p:sp>
      <p:pic>
        <p:nvPicPr>
          <p:cNvPr id="4" name="圖片 3" descr="98_正面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484248">
            <a:off x="395536" y="2492896"/>
            <a:ext cx="3271912" cy="2453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圖片 4" descr="98_背面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33046">
            <a:off x="4427984" y="2492896"/>
            <a:ext cx="3271912" cy="2453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綵帶 (向上) 5"/>
          <p:cNvSpPr/>
          <p:nvPr/>
        </p:nvSpPr>
        <p:spPr>
          <a:xfrm rot="20394702">
            <a:off x="1510724" y="5114751"/>
            <a:ext cx="2160240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98_</a:t>
            </a:r>
            <a:r>
              <a:rPr lang="zh-TW" altLang="en-US" dirty="0" smtClean="0"/>
              <a:t>正面</a:t>
            </a:r>
            <a:endParaRPr lang="zh-TW" altLang="en-US" dirty="0"/>
          </a:p>
        </p:txBody>
      </p:sp>
      <p:sp>
        <p:nvSpPr>
          <p:cNvPr id="7" name="綵帶 (向上) 6"/>
          <p:cNvSpPr/>
          <p:nvPr/>
        </p:nvSpPr>
        <p:spPr>
          <a:xfrm rot="995163">
            <a:off x="5262573" y="1852372"/>
            <a:ext cx="2160240" cy="61264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98_</a:t>
            </a:r>
            <a:r>
              <a:rPr lang="zh-TW" altLang="en-US" dirty="0" smtClean="0"/>
              <a:t>背面</a:t>
            </a:r>
            <a:endParaRPr lang="zh-TW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</a:rPr>
              <a:t>～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 </a:t>
            </a:r>
            <a:r>
              <a:rPr lang="en-US" altLang="zh-TW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95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屆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畢業生</a:t>
            </a:r>
            <a:endParaRPr lang="zh-TW" altLang="en-US" dirty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</p:txBody>
      </p:sp>
      <p:pic>
        <p:nvPicPr>
          <p:cNvPr id="32772" name="圖片 2"/>
          <p:cNvPicPr>
            <a:picLocks noChangeAspect="1"/>
          </p:cNvPicPr>
          <p:nvPr/>
        </p:nvPicPr>
        <p:blipFill>
          <a:blip r:embed="rId2" cstate="print"/>
          <a:srcRect l="7127" t="19530" r="6732" b="-752"/>
          <a:stretch>
            <a:fillRect/>
          </a:stretch>
        </p:blipFill>
        <p:spPr bwMode="auto">
          <a:xfrm>
            <a:off x="1763688" y="2348880"/>
            <a:ext cx="6048375" cy="41433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</a:rPr>
              <a:t>～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 </a:t>
            </a:r>
            <a:r>
              <a:rPr lang="en-US" altLang="zh-TW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96</a:t>
            </a: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屆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畢業生</a:t>
            </a:r>
            <a:endParaRPr lang="zh-TW" altLang="en-US" dirty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</p:txBody>
      </p:sp>
      <p:pic>
        <p:nvPicPr>
          <p:cNvPr id="33796" name="Picture 4" descr="大合照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348880"/>
            <a:ext cx="6048499" cy="41486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solidFill>
                  <a:schemeClr val="accent1"/>
                </a:solidFill>
              </a:rPr>
              <a:t>～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 </a:t>
            </a:r>
            <a:r>
              <a:rPr lang="en-US" altLang="zh-TW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97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屆畢業生</a:t>
            </a: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pPr>
              <a:buNone/>
            </a:pPr>
            <a:endParaRPr lang="zh-TW" altLang="en-US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endParaRPr lang="zh-TW" altLang="en-US" dirty="0"/>
          </a:p>
        </p:txBody>
      </p:sp>
      <p:pic>
        <p:nvPicPr>
          <p:cNvPr id="5" name="圖片 4" descr="DSC00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276872"/>
            <a:ext cx="5724128" cy="42930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solidFill>
                  <a:schemeClr val="accent1"/>
                </a:solidFill>
              </a:rPr>
              <a:t>～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 </a:t>
            </a:r>
            <a:r>
              <a:rPr lang="en-US" altLang="zh-TW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98</a:t>
            </a:r>
            <a:r>
              <a:rPr lang="zh-TW" altLang="en-US" dirty="0" smtClean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屆畢業生</a:t>
            </a:r>
            <a:endParaRPr lang="en-US" altLang="zh-TW" dirty="0" smtClean="0">
              <a:solidFill>
                <a:schemeClr val="accent1"/>
              </a:solidFill>
              <a:latin typeface="華康流隸體" pitchFamily="65" charset="-120"/>
              <a:ea typeface="華康流隸體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圖片 3" descr="Image_00001.jpg"/>
          <p:cNvPicPr>
            <a:picLocks noChangeAspect="1"/>
          </p:cNvPicPr>
          <p:nvPr/>
        </p:nvPicPr>
        <p:blipFill>
          <a:blip r:embed="rId2" cstate="print"/>
          <a:srcRect l="7553" t="8591" r="10154" b="13532"/>
          <a:stretch>
            <a:fillRect/>
          </a:stretch>
        </p:blipFill>
        <p:spPr>
          <a:xfrm>
            <a:off x="1907704" y="2276872"/>
            <a:ext cx="5904656" cy="41764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  <a:p>
            <a:endParaRPr lang="zh-TW" altLang="en-US" dirty="0"/>
          </a:p>
        </p:txBody>
      </p:sp>
      <p:pic>
        <p:nvPicPr>
          <p:cNvPr id="4" name="圖片 3" descr="DSC00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420888"/>
            <a:ext cx="5436096" cy="40770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 smtClean="0">
                <a:solidFill>
                  <a:srgbClr val="003300"/>
                </a:solidFill>
                <a:latin typeface="華康流隸體" pitchFamily="65" charset="-120"/>
                <a:ea typeface="華康流隸體" pitchFamily="65" charset="-120"/>
              </a:rPr>
              <a:t>經過多年努力，</a:t>
            </a:r>
            <a:endParaRPr lang="en-US" altLang="zh-TW" dirty="0" smtClean="0">
              <a:solidFill>
                <a:srgbClr val="003300"/>
              </a:solidFill>
              <a:latin typeface="華康流隸體" pitchFamily="65" charset="-120"/>
              <a:ea typeface="華康流隸體" pitchFamily="65" charset="-120"/>
            </a:endParaRPr>
          </a:p>
          <a:p>
            <a:pPr>
              <a:buNone/>
            </a:pPr>
            <a:r>
              <a:rPr lang="zh-TW" altLang="en-US" dirty="0" smtClean="0">
                <a:solidFill>
                  <a:srgbClr val="003300"/>
                </a:solidFill>
                <a:latin typeface="華康流隸體" pitchFamily="65" charset="-120"/>
                <a:ea typeface="華康流隸體" pitchFamily="65" charset="-120"/>
              </a:rPr>
              <a:t>終於在</a:t>
            </a:r>
            <a:r>
              <a:rPr lang="en-US" altLang="zh-TW" dirty="0" smtClean="0">
                <a:solidFill>
                  <a:srgbClr val="003300"/>
                </a:solidFill>
                <a:latin typeface="華康流隸體" pitchFamily="65" charset="-120"/>
                <a:ea typeface="華康流隸體" pitchFamily="65" charset="-120"/>
              </a:rPr>
              <a:t>101</a:t>
            </a:r>
            <a:r>
              <a:rPr lang="zh-TW" altLang="en-US" dirty="0" smtClean="0">
                <a:solidFill>
                  <a:srgbClr val="003300"/>
                </a:solidFill>
                <a:latin typeface="華康流隸體" pitchFamily="65" charset="-120"/>
                <a:ea typeface="華康流隸體" pitchFamily="65" charset="-120"/>
              </a:rPr>
              <a:t>學年更名為</a:t>
            </a:r>
            <a:endParaRPr lang="en-US" altLang="zh-TW" dirty="0" smtClean="0">
              <a:solidFill>
                <a:srgbClr val="003300"/>
              </a:solidFill>
              <a:latin typeface="華康流隸體" pitchFamily="65" charset="-120"/>
              <a:ea typeface="華康流隸體" pitchFamily="65" charset="-120"/>
            </a:endParaRPr>
          </a:p>
          <a:p>
            <a:pPr>
              <a:buNone/>
            </a:pPr>
            <a:r>
              <a:rPr lang="en-US" altLang="zh-TW" dirty="0" smtClean="0">
                <a:solidFill>
                  <a:srgbClr val="003300"/>
                </a:solidFill>
                <a:latin typeface="華康流隸體" pitchFamily="65" charset="-120"/>
                <a:ea typeface="華康流隸體" pitchFamily="65" charset="-120"/>
              </a:rPr>
              <a:t>『</a:t>
            </a:r>
            <a:r>
              <a:rPr lang="zh-TW" altLang="en-US" dirty="0" smtClean="0">
                <a:solidFill>
                  <a:srgbClr val="003300"/>
                </a:solidFill>
                <a:latin typeface="華康流隸體" pitchFamily="65" charset="-120"/>
                <a:ea typeface="華康流隸體" pitchFamily="65" charset="-120"/>
              </a:rPr>
              <a:t>歐洲語文學系</a:t>
            </a:r>
            <a:r>
              <a:rPr lang="en-US" altLang="zh-TW" dirty="0" smtClean="0">
                <a:solidFill>
                  <a:srgbClr val="003300"/>
                </a:solidFill>
                <a:latin typeface="華康流隸體" pitchFamily="65" charset="-120"/>
                <a:ea typeface="華康流隸體" pitchFamily="65" charset="-120"/>
              </a:rPr>
              <a:t>』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" name="圖片 5" descr="賀更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2204864"/>
            <a:ext cx="3035715" cy="42930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7" name="圖片 6" descr="fl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221088"/>
            <a:ext cx="3378714" cy="2251799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  <a:p>
            <a:endParaRPr lang="zh-TW" altLang="en-US" dirty="0"/>
          </a:p>
        </p:txBody>
      </p:sp>
      <p:pic>
        <p:nvPicPr>
          <p:cNvPr id="4" name="圖片 3" descr="DSC00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132856"/>
            <a:ext cx="5940151" cy="44551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  <a:p>
            <a:endParaRPr lang="zh-TW" altLang="en-US" dirty="0"/>
          </a:p>
        </p:txBody>
      </p:sp>
      <p:pic>
        <p:nvPicPr>
          <p:cNvPr id="4" name="圖片 3" descr="DSC00730.JPG"/>
          <p:cNvPicPr>
            <a:picLocks noChangeAspect="1"/>
          </p:cNvPicPr>
          <p:nvPr/>
        </p:nvPicPr>
        <p:blipFill>
          <a:blip r:embed="rId2" cstate="print"/>
          <a:srcRect t="33942" b="4906"/>
          <a:stretch>
            <a:fillRect/>
          </a:stretch>
        </p:blipFill>
        <p:spPr>
          <a:xfrm>
            <a:off x="2483768" y="4176150"/>
            <a:ext cx="5400600" cy="2476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圖片 4" descr="DSC00747.JPG"/>
          <p:cNvPicPr>
            <a:picLocks noChangeAspect="1"/>
          </p:cNvPicPr>
          <p:nvPr/>
        </p:nvPicPr>
        <p:blipFill>
          <a:blip r:embed="rId3" cstate="print"/>
          <a:srcRect l="-1460" t="38933" b="4613"/>
          <a:stretch>
            <a:fillRect/>
          </a:stretch>
        </p:blipFill>
        <p:spPr>
          <a:xfrm>
            <a:off x="323528" y="2132856"/>
            <a:ext cx="5004048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</p:txBody>
      </p:sp>
      <p:pic>
        <p:nvPicPr>
          <p:cNvPr id="34821" name="Picture 5" descr="DSC004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204864"/>
            <a:ext cx="5257800" cy="39433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</p:txBody>
      </p:sp>
      <p:pic>
        <p:nvPicPr>
          <p:cNvPr id="36868" name="Picture 4" descr="DSC002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348880"/>
            <a:ext cx="5040312" cy="37766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</p:txBody>
      </p:sp>
      <p:pic>
        <p:nvPicPr>
          <p:cNvPr id="35848" name="Picture 8" descr="DSC075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355850"/>
            <a:ext cx="5616575" cy="42132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</p:txBody>
      </p:sp>
      <p:pic>
        <p:nvPicPr>
          <p:cNvPr id="5" name="圖片 4" descr="DSC03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204864"/>
            <a:ext cx="5892147" cy="44191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7239000" cy="484632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</p:txBody>
      </p:sp>
      <p:pic>
        <p:nvPicPr>
          <p:cNvPr id="5" name="圖片 4" descr="DSC039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114854"/>
            <a:ext cx="5940152" cy="4455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  <a:p>
            <a:endParaRPr lang="zh-TW" altLang="en-US" dirty="0"/>
          </a:p>
        </p:txBody>
      </p:sp>
      <p:pic>
        <p:nvPicPr>
          <p:cNvPr id="4" name="圖片 3" descr="DSC02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132856"/>
            <a:ext cx="5940152" cy="4455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  <a:p>
            <a:endParaRPr lang="zh-TW" altLang="en-US" dirty="0"/>
          </a:p>
        </p:txBody>
      </p:sp>
      <p:pic>
        <p:nvPicPr>
          <p:cNvPr id="4" name="圖片 3" descr="DSC055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060848"/>
            <a:ext cx="5868144" cy="4401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  <a:p>
            <a:endParaRPr lang="zh-TW" altLang="en-US" dirty="0"/>
          </a:p>
        </p:txBody>
      </p:sp>
      <p:pic>
        <p:nvPicPr>
          <p:cNvPr id="4" name="圖片 3" descr="IMG_1748.jpg"/>
          <p:cNvPicPr>
            <a:picLocks noChangeAspect="1"/>
          </p:cNvPicPr>
          <p:nvPr/>
        </p:nvPicPr>
        <p:blipFill>
          <a:blip r:embed="rId2" cstate="print"/>
          <a:srcRect t="31943" r="750" b="6454"/>
          <a:stretch>
            <a:fillRect/>
          </a:stretch>
        </p:blipFill>
        <p:spPr>
          <a:xfrm>
            <a:off x="539552" y="2204864"/>
            <a:ext cx="4485832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 descr="DSC04888.JPG"/>
          <p:cNvPicPr>
            <a:picLocks noChangeAspect="1"/>
          </p:cNvPicPr>
          <p:nvPr/>
        </p:nvPicPr>
        <p:blipFill>
          <a:blip r:embed="rId3" cstate="print"/>
          <a:srcRect l="2192" t="17536" b="14511"/>
          <a:stretch>
            <a:fillRect/>
          </a:stretch>
        </p:blipFill>
        <p:spPr>
          <a:xfrm>
            <a:off x="3209672" y="4365104"/>
            <a:ext cx="4422159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向左箭號圖說文字 6"/>
          <p:cNvSpPr/>
          <p:nvPr/>
        </p:nvSpPr>
        <p:spPr>
          <a:xfrm>
            <a:off x="5148064" y="2204864"/>
            <a:ext cx="18002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95</a:t>
            </a:r>
            <a:r>
              <a:rPr lang="zh-TW" altLang="en-US" dirty="0" smtClean="0"/>
              <a:t>級撥穗</a:t>
            </a:r>
            <a:endParaRPr lang="zh-TW" altLang="en-US" dirty="0"/>
          </a:p>
        </p:txBody>
      </p:sp>
      <p:sp>
        <p:nvSpPr>
          <p:cNvPr id="8" name="向右箭號圖說文字 7"/>
          <p:cNvSpPr/>
          <p:nvPr/>
        </p:nvSpPr>
        <p:spPr>
          <a:xfrm>
            <a:off x="1259632" y="4653136"/>
            <a:ext cx="1778496" cy="914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96</a:t>
            </a:r>
            <a:r>
              <a:rPr lang="zh-TW" altLang="en-US" dirty="0" smtClean="0"/>
              <a:t>級撥穗</a:t>
            </a:r>
            <a:endParaRPr lang="zh-TW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zh-TW" altLang="en-US" sz="3200" dirty="0">
                <a:solidFill>
                  <a:schemeClr val="accent1"/>
                </a:solidFill>
                <a:ea typeface="華康流隸體" pitchFamily="65" charset="-120"/>
              </a:rPr>
              <a:t>開創英雄榜</a:t>
            </a: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accent1"/>
                </a:solidFill>
                <a:ea typeface="華康流隸體" pitchFamily="65" charset="-120"/>
              </a:rPr>
              <a:t>--</a:t>
            </a:r>
            <a:r>
              <a:rPr lang="zh-TW" altLang="en-US" sz="3200" dirty="0">
                <a:solidFill>
                  <a:schemeClr val="accent1"/>
                </a:solidFill>
                <a:ea typeface="華康流隸體" pitchFamily="65" charset="-120"/>
              </a:rPr>
              <a:t>歷屆主任</a:t>
            </a:r>
          </a:p>
        </p:txBody>
      </p:sp>
      <p:sp>
        <p:nvSpPr>
          <p:cNvPr id="12375" name="AutoShape 87"/>
          <p:cNvSpPr>
            <a:spLocks noChangeAspect="1" noChangeArrowheads="1"/>
          </p:cNvSpPr>
          <p:nvPr/>
        </p:nvSpPr>
        <p:spPr bwMode="auto">
          <a:xfrm>
            <a:off x="2657475" y="1485900"/>
            <a:ext cx="1249363" cy="1363663"/>
          </a:xfrm>
          <a:prstGeom prst="rect">
            <a:avLst/>
          </a:prstGeom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12380" name="Rectangle 92"/>
          <p:cNvSpPr>
            <a:spLocks noChangeArrowheads="1"/>
          </p:cNvSpPr>
          <p:nvPr/>
        </p:nvSpPr>
        <p:spPr bwMode="auto">
          <a:xfrm>
            <a:off x="2657475" y="1485900"/>
            <a:ext cx="228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200">
                <a:latin typeface="Arial" pitchFamily="34" charset="0"/>
                <a:ea typeface="華康隸書體W5" pitchFamily="65" charset="-120"/>
              </a:rPr>
              <a:t> </a:t>
            </a:r>
            <a:endParaRPr lang="en-US" altLang="zh-TW">
              <a:latin typeface="Arial" pitchFamily="34" charset="0"/>
            </a:endParaRPr>
          </a:p>
        </p:txBody>
      </p:sp>
      <p:sp>
        <p:nvSpPr>
          <p:cNvPr id="12381" name="Rectangle 93"/>
          <p:cNvSpPr>
            <a:spLocks noChangeArrowheads="1"/>
          </p:cNvSpPr>
          <p:nvPr/>
        </p:nvSpPr>
        <p:spPr bwMode="auto">
          <a:xfrm>
            <a:off x="2657475" y="1485900"/>
            <a:ext cx="228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zh-TW" altLang="en-US"/>
          </a:p>
        </p:txBody>
      </p:sp>
      <p:sp>
        <p:nvSpPr>
          <p:cNvPr id="12384" name="Rectangle 96"/>
          <p:cNvSpPr>
            <a:spLocks noChangeArrowheads="1"/>
          </p:cNvSpPr>
          <p:nvPr/>
        </p:nvSpPr>
        <p:spPr bwMode="auto">
          <a:xfrm>
            <a:off x="2657475" y="1485900"/>
            <a:ext cx="228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200">
                <a:latin typeface="Arial" pitchFamily="34" charset="0"/>
                <a:ea typeface="華康隸書體W5" pitchFamily="65" charset="-120"/>
              </a:rPr>
              <a:t> </a:t>
            </a:r>
            <a:endParaRPr lang="en-US" altLang="zh-TW">
              <a:latin typeface="Arial" pitchFamily="34" charset="0"/>
            </a:endParaRPr>
          </a:p>
        </p:txBody>
      </p:sp>
      <p:sp>
        <p:nvSpPr>
          <p:cNvPr id="12387" name="Rectangle 99"/>
          <p:cNvSpPr>
            <a:spLocks noChangeArrowheads="1"/>
          </p:cNvSpPr>
          <p:nvPr/>
        </p:nvSpPr>
        <p:spPr bwMode="auto">
          <a:xfrm>
            <a:off x="2657475" y="1485900"/>
            <a:ext cx="228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200">
                <a:latin typeface="Arial" pitchFamily="34" charset="0"/>
                <a:ea typeface="華康隸書體W5" pitchFamily="65" charset="-120"/>
              </a:rPr>
              <a:t> </a:t>
            </a:r>
            <a:endParaRPr lang="en-US" altLang="zh-TW">
              <a:latin typeface="Arial" pitchFamily="34" charset="0"/>
            </a:endParaRPr>
          </a:p>
        </p:txBody>
      </p:sp>
      <p:graphicFrame>
        <p:nvGraphicFramePr>
          <p:cNvPr id="23" name="表格 22"/>
          <p:cNvGraphicFramePr>
            <a:graphicFrameLocks noGrp="1"/>
          </p:cNvGraphicFramePr>
          <p:nvPr/>
        </p:nvGraphicFramePr>
        <p:xfrm>
          <a:off x="1115616" y="2834640"/>
          <a:ext cx="5426154" cy="3657055"/>
        </p:xfrm>
        <a:graphic>
          <a:graphicData uri="http://schemas.openxmlformats.org/drawingml/2006/table">
            <a:tbl>
              <a:tblPr/>
              <a:tblGrid>
                <a:gridCol w="1706387"/>
                <a:gridCol w="3719767"/>
              </a:tblGrid>
              <a:tr h="522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600" kern="100" dirty="0">
                          <a:latin typeface="Calibri"/>
                          <a:ea typeface="華康流隸體"/>
                          <a:cs typeface="Times New Roman"/>
                        </a:rPr>
                        <a:t>年代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600" kern="100">
                          <a:latin typeface="Calibri"/>
                          <a:ea typeface="華康流隸體"/>
                          <a:cs typeface="Times New Roman"/>
                        </a:rPr>
                        <a:t>英雄名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rgbClr val="003300"/>
                          </a:solidFill>
                          <a:latin typeface="華康流隸體"/>
                          <a:ea typeface="新細明體"/>
                          <a:cs typeface="Times New Roman"/>
                        </a:rPr>
                        <a:t>95-96</a:t>
                      </a:r>
                      <a:endParaRPr lang="zh-TW" sz="1200" kern="100" dirty="0">
                        <a:solidFill>
                          <a:srgbClr val="0033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600" kern="100" dirty="0">
                          <a:solidFill>
                            <a:srgbClr val="800000"/>
                          </a:solidFill>
                          <a:latin typeface="Calibri"/>
                          <a:ea typeface="華康流隸體"/>
                          <a:cs typeface="Times New Roman"/>
                        </a:rPr>
                        <a:t>張台麟</a:t>
                      </a:r>
                      <a:endParaRPr lang="zh-TW" sz="1200" kern="100" dirty="0">
                        <a:solidFill>
                          <a:srgbClr val="80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6945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rgbClr val="003300"/>
                          </a:solidFill>
                          <a:latin typeface="華康流隸體"/>
                          <a:ea typeface="新細明體"/>
                          <a:cs typeface="Times New Roman"/>
                        </a:rPr>
                        <a:t>97-99</a:t>
                      </a:r>
                      <a:endParaRPr lang="zh-TW" sz="1200" kern="100" dirty="0">
                        <a:solidFill>
                          <a:srgbClr val="0033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600" kern="100" dirty="0">
                          <a:solidFill>
                            <a:srgbClr val="800000"/>
                          </a:solidFill>
                          <a:latin typeface="Calibri"/>
                          <a:ea typeface="華康流隸體"/>
                          <a:cs typeface="Times New Roman"/>
                        </a:rPr>
                        <a:t>阮若缺</a:t>
                      </a:r>
                      <a:endParaRPr lang="zh-TW" sz="1200" kern="100" dirty="0">
                        <a:solidFill>
                          <a:srgbClr val="80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8920" name="圖片 1" descr="年輕時的老張"/>
          <p:cNvPicPr>
            <a:picLocks noChangeAspect="1" noChangeArrowheads="1"/>
          </p:cNvPicPr>
          <p:nvPr/>
        </p:nvPicPr>
        <p:blipFill>
          <a:blip r:embed="rId2" cstate="print"/>
          <a:srcRect l="16756" t="8037" r="29666" b="14108"/>
          <a:stretch>
            <a:fillRect/>
          </a:stretch>
        </p:blipFill>
        <p:spPr bwMode="auto">
          <a:xfrm>
            <a:off x="4860032" y="3429000"/>
            <a:ext cx="1258888" cy="1355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919" name="圖片 2"/>
          <p:cNvPicPr>
            <a:picLocks noChangeAspect="1" noChangeArrowheads="1"/>
          </p:cNvPicPr>
          <p:nvPr/>
        </p:nvPicPr>
        <p:blipFill>
          <a:blip r:embed="rId3" cstate="print"/>
          <a:srcRect l="65680" t="4880" r="12830" b="63770"/>
          <a:stretch>
            <a:fillRect/>
          </a:stretch>
        </p:blipFill>
        <p:spPr bwMode="auto">
          <a:xfrm>
            <a:off x="4860032" y="5013176"/>
            <a:ext cx="1246188" cy="1363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en-US" dirty="0" smtClean="0">
                <a:solidFill>
                  <a:schemeClr val="accent1"/>
                </a:solidFill>
                <a:ea typeface="華康流隸體" pitchFamily="65" charset="-120"/>
              </a:rPr>
              <a:t>～</a:t>
            </a:r>
            <a:r>
              <a:rPr lang="zh-TW" altLang="en-US" dirty="0" smtClean="0">
                <a:solidFill>
                  <a:schemeClr val="accent1"/>
                </a:solidFill>
                <a:ea typeface="華康流隸體" pitchFamily="65" charset="-120"/>
              </a:rPr>
              <a:t>生活點滴˙鮮明記憶</a:t>
            </a:r>
          </a:p>
          <a:p>
            <a:endParaRPr lang="zh-TW" altLang="en-US" dirty="0"/>
          </a:p>
        </p:txBody>
      </p:sp>
      <p:pic>
        <p:nvPicPr>
          <p:cNvPr id="4" name="圖片 3" descr="IMG_2421.JPG"/>
          <p:cNvPicPr>
            <a:picLocks noChangeAspect="1"/>
          </p:cNvPicPr>
          <p:nvPr/>
        </p:nvPicPr>
        <p:blipFill>
          <a:blip r:embed="rId2" cstate="print"/>
          <a:srcRect l="-1400" t="20997" r="2013" b="8079"/>
          <a:stretch>
            <a:fillRect/>
          </a:stretch>
        </p:blipFill>
        <p:spPr>
          <a:xfrm>
            <a:off x="467544" y="4077072"/>
            <a:ext cx="4608512" cy="2466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 descr="RIMG0535.JPG"/>
          <p:cNvPicPr>
            <a:picLocks noChangeAspect="1"/>
          </p:cNvPicPr>
          <p:nvPr/>
        </p:nvPicPr>
        <p:blipFill>
          <a:blip r:embed="rId3" cstate="print"/>
          <a:srcRect t="10841" r="802" b="4596"/>
          <a:stretch>
            <a:fillRect/>
          </a:stretch>
        </p:blipFill>
        <p:spPr>
          <a:xfrm>
            <a:off x="4067944" y="1772816"/>
            <a:ext cx="394197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向上箭號圖說文字 5"/>
          <p:cNvSpPr/>
          <p:nvPr/>
        </p:nvSpPr>
        <p:spPr>
          <a:xfrm>
            <a:off x="6300192" y="4509120"/>
            <a:ext cx="1368152" cy="9144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97</a:t>
            </a:r>
            <a:r>
              <a:rPr lang="zh-TW" altLang="en-US" dirty="0" smtClean="0"/>
              <a:t>級撥穗</a:t>
            </a:r>
            <a:endParaRPr lang="zh-TW" altLang="en-US" dirty="0"/>
          </a:p>
        </p:txBody>
      </p:sp>
      <p:sp>
        <p:nvSpPr>
          <p:cNvPr id="7" name="向下箭號圖說文字 6"/>
          <p:cNvSpPr/>
          <p:nvPr/>
        </p:nvSpPr>
        <p:spPr>
          <a:xfrm>
            <a:off x="1115616" y="2996952"/>
            <a:ext cx="1346448" cy="914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98</a:t>
            </a:r>
            <a:r>
              <a:rPr lang="zh-TW" altLang="en-US" dirty="0" smtClean="0"/>
              <a:t>級撥穗</a:t>
            </a:r>
            <a:endParaRPr lang="zh-TW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～學系大門永遠為各位敞開</a:t>
            </a:r>
          </a:p>
          <a:p>
            <a:pPr>
              <a:buFontTx/>
              <a:buNone/>
            </a:pPr>
            <a:r>
              <a:rPr lang="zh-TW" altLang="en-US" dirty="0">
                <a:solidFill>
                  <a:schemeClr val="accent1"/>
                </a:solidFill>
                <a:latin typeface="華康流隸體" pitchFamily="65" charset="-120"/>
                <a:ea typeface="華康流隸體" pitchFamily="65" charset="-120"/>
              </a:rPr>
              <a:t>  歡迎常回娘家吃吃喝喝˙聊盡天下事</a:t>
            </a:r>
          </a:p>
        </p:txBody>
      </p:sp>
      <p:pic>
        <p:nvPicPr>
          <p:cNvPr id="40964" name="Picture 4" descr="IMG_1267"/>
          <p:cNvPicPr>
            <a:picLocks noChangeAspect="1" noChangeArrowheads="1"/>
          </p:cNvPicPr>
          <p:nvPr/>
        </p:nvPicPr>
        <p:blipFill>
          <a:blip r:embed="rId2" cstate="print"/>
          <a:srcRect l="1762" t="47456" r="184" b="6883"/>
          <a:stretch>
            <a:fillRect/>
          </a:stretch>
        </p:blipFill>
        <p:spPr bwMode="auto">
          <a:xfrm>
            <a:off x="1763688" y="2636912"/>
            <a:ext cx="4536504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 descr="DSC05272.JPG"/>
          <p:cNvPicPr>
            <a:picLocks noChangeAspect="1"/>
          </p:cNvPicPr>
          <p:nvPr/>
        </p:nvPicPr>
        <p:blipFill>
          <a:blip r:embed="rId3" cstate="print"/>
          <a:srcRect l="3362" t="17929" b="5871"/>
          <a:stretch>
            <a:fillRect/>
          </a:stretch>
        </p:blipFill>
        <p:spPr>
          <a:xfrm>
            <a:off x="467544" y="4365104"/>
            <a:ext cx="3672408" cy="217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 descr="IMG_1627.JPG"/>
          <p:cNvPicPr>
            <a:picLocks noChangeAspect="1"/>
          </p:cNvPicPr>
          <p:nvPr/>
        </p:nvPicPr>
        <p:blipFill>
          <a:blip r:embed="rId4" cstate="print"/>
          <a:srcRect r="2015" b="11097"/>
          <a:stretch>
            <a:fillRect/>
          </a:stretch>
        </p:blipFill>
        <p:spPr>
          <a:xfrm>
            <a:off x="4499992" y="4365104"/>
            <a:ext cx="3384376" cy="2303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zh-TW" sz="6000" dirty="0">
              <a:solidFill>
                <a:schemeClr val="accent1"/>
              </a:solidFill>
              <a:ea typeface="華康流隸體" pitchFamily="65" charset="-120"/>
            </a:endParaRPr>
          </a:p>
          <a:p>
            <a:pPr>
              <a:buFontTx/>
              <a:buNone/>
            </a:pPr>
            <a:r>
              <a:rPr lang="en-US" altLang="zh-TW" sz="6000" dirty="0">
                <a:solidFill>
                  <a:schemeClr val="accent1"/>
                </a:solidFill>
                <a:ea typeface="華康流隸體" pitchFamily="65" charset="-120"/>
              </a:rPr>
              <a:t>      </a:t>
            </a:r>
            <a:r>
              <a:rPr lang="zh-TW" altLang="en-US" sz="6000" dirty="0">
                <a:solidFill>
                  <a:schemeClr val="accent1"/>
                </a:solidFill>
                <a:ea typeface="華康流隸體" pitchFamily="65" charset="-120"/>
              </a:rPr>
              <a:t>感謝各位的參加 </a:t>
            </a:r>
          </a:p>
          <a:p>
            <a:pPr>
              <a:buFontTx/>
              <a:buNone/>
            </a:pPr>
            <a:r>
              <a:rPr lang="zh-TW" altLang="en-US" sz="6000" dirty="0">
                <a:solidFill>
                  <a:schemeClr val="accent1"/>
                </a:solidFill>
                <a:ea typeface="華康流隸體" pitchFamily="65" charset="-120"/>
              </a:rPr>
              <a:t>            下次</a:t>
            </a:r>
            <a:r>
              <a:rPr lang="zh-TW" altLang="en-US" sz="6000" dirty="0" smtClean="0">
                <a:solidFill>
                  <a:schemeClr val="accent1"/>
                </a:solidFill>
                <a:ea typeface="華康流隸體" pitchFamily="65" charset="-120"/>
              </a:rPr>
              <a:t>再見囉！</a:t>
            </a:r>
            <a:endParaRPr lang="zh-TW" altLang="en-US" sz="6000" dirty="0">
              <a:solidFill>
                <a:schemeClr val="accent1"/>
              </a:solidFill>
              <a:ea typeface="華康流隸體" pitchFamily="65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zh-TW" altLang="en-US" sz="2800" dirty="0" smtClean="0">
                <a:solidFill>
                  <a:schemeClr val="accent1"/>
                </a:solidFill>
                <a:ea typeface="華康流隸體" pitchFamily="65" charset="-120"/>
              </a:rPr>
              <a:t>開創英雄榜</a:t>
            </a:r>
          </a:p>
          <a:p>
            <a:pPr>
              <a:buFontTx/>
              <a:buNone/>
            </a:pPr>
            <a:r>
              <a:rPr lang="en-US" altLang="zh-TW" sz="2800" dirty="0" smtClean="0">
                <a:solidFill>
                  <a:schemeClr val="accent1"/>
                </a:solidFill>
                <a:ea typeface="華康流隸體" pitchFamily="65" charset="-120"/>
              </a:rPr>
              <a:t>--</a:t>
            </a:r>
            <a:r>
              <a:rPr lang="zh-TW" altLang="en-US" sz="2800" dirty="0" smtClean="0">
                <a:solidFill>
                  <a:schemeClr val="accent1"/>
                </a:solidFill>
                <a:ea typeface="華康流隸體" pitchFamily="65" charset="-120"/>
              </a:rPr>
              <a:t>歷屆主任</a:t>
            </a:r>
          </a:p>
          <a:p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115616" y="2834640"/>
          <a:ext cx="5426154" cy="1962512"/>
        </p:xfrm>
        <a:graphic>
          <a:graphicData uri="http://schemas.openxmlformats.org/drawingml/2006/table">
            <a:tbl>
              <a:tblPr/>
              <a:tblGrid>
                <a:gridCol w="1706387"/>
                <a:gridCol w="3719767"/>
              </a:tblGrid>
              <a:tr h="5223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600" kern="100" dirty="0">
                          <a:latin typeface="Calibri"/>
                          <a:ea typeface="華康流隸體"/>
                          <a:cs typeface="Times New Roman"/>
                        </a:rPr>
                        <a:t>年代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600" kern="100">
                          <a:latin typeface="Calibri"/>
                          <a:ea typeface="華康流隸體"/>
                          <a:cs typeface="Times New Roman"/>
                        </a:rPr>
                        <a:t>英雄名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600" kern="100" dirty="0" smtClean="0">
                          <a:solidFill>
                            <a:srgbClr val="003300"/>
                          </a:solidFill>
                          <a:latin typeface="華康流隸體"/>
                          <a:ea typeface="新細明體"/>
                          <a:cs typeface="Times New Roman"/>
                        </a:rPr>
                        <a:t>99</a:t>
                      </a:r>
                      <a:r>
                        <a:rPr lang="en-US" sz="2600" kern="100" dirty="0" smtClean="0">
                          <a:solidFill>
                            <a:srgbClr val="003300"/>
                          </a:solidFill>
                          <a:latin typeface="華康流隸體"/>
                          <a:ea typeface="新細明體"/>
                          <a:cs typeface="Times New Roman"/>
                        </a:rPr>
                        <a:t>-</a:t>
                      </a:r>
                      <a:r>
                        <a:rPr lang="en-US" altLang="zh-TW" sz="2600" kern="100" dirty="0" smtClean="0">
                          <a:solidFill>
                            <a:srgbClr val="003300"/>
                          </a:solidFill>
                          <a:latin typeface="華康流隸體"/>
                          <a:ea typeface="新細明體"/>
                          <a:cs typeface="Times New Roman"/>
                        </a:rPr>
                        <a:t>100</a:t>
                      </a:r>
                      <a:endParaRPr lang="zh-TW" sz="1200" kern="100" dirty="0">
                        <a:solidFill>
                          <a:srgbClr val="0033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600" kern="100" dirty="0">
                          <a:solidFill>
                            <a:srgbClr val="800000"/>
                          </a:solidFill>
                          <a:latin typeface="Calibri"/>
                          <a:ea typeface="華康流隸體"/>
                          <a:cs typeface="Times New Roman"/>
                        </a:rPr>
                        <a:t>張台麟</a:t>
                      </a:r>
                      <a:endParaRPr lang="zh-TW" sz="1200" kern="100" dirty="0">
                        <a:solidFill>
                          <a:srgbClr val="80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6" name="圖片 5" descr="DSC04887.JPG"/>
          <p:cNvPicPr/>
          <p:nvPr/>
        </p:nvPicPr>
        <p:blipFill>
          <a:blip r:embed="rId2" cstate="print"/>
          <a:srcRect l="45431" t="38150" r="37648" b="26973"/>
          <a:stretch>
            <a:fillRect/>
          </a:stretch>
        </p:blipFill>
        <p:spPr>
          <a:xfrm>
            <a:off x="5076056" y="3212976"/>
            <a:ext cx="1080120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zh-TW" altLang="en-US" sz="3200" dirty="0" smtClean="0">
                <a:solidFill>
                  <a:schemeClr val="accent1"/>
                </a:solidFill>
                <a:ea typeface="華康流隸體" pitchFamily="65" charset="-120"/>
              </a:rPr>
              <a:t>開創英雄榜</a:t>
            </a:r>
          </a:p>
          <a:p>
            <a:pPr>
              <a:buFontTx/>
              <a:buNone/>
            </a:pPr>
            <a:r>
              <a:rPr lang="en-US" altLang="zh-TW" sz="3200" dirty="0" smtClean="0">
                <a:solidFill>
                  <a:schemeClr val="accent1"/>
                </a:solidFill>
                <a:ea typeface="華康流隸體" pitchFamily="65" charset="-120"/>
              </a:rPr>
              <a:t>--</a:t>
            </a:r>
            <a:r>
              <a:rPr lang="zh-TW" altLang="en-US" sz="3200" dirty="0" smtClean="0">
                <a:solidFill>
                  <a:schemeClr val="accent1"/>
                </a:solidFill>
                <a:ea typeface="華康流隸體" pitchFamily="65" charset="-120"/>
              </a:rPr>
              <a:t>歷屆主任</a:t>
            </a:r>
          </a:p>
          <a:p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sz="half" idx="2"/>
          </p:nvPr>
        </p:nvGraphicFramePr>
        <p:xfrm>
          <a:off x="1043609" y="2780928"/>
          <a:ext cx="5544615" cy="3600400"/>
        </p:xfrm>
        <a:graphic>
          <a:graphicData uri="http://schemas.openxmlformats.org/drawingml/2006/table">
            <a:tbl>
              <a:tblPr/>
              <a:tblGrid>
                <a:gridCol w="1445339"/>
                <a:gridCol w="4099276"/>
              </a:tblGrid>
              <a:tr h="7893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600" kern="100" dirty="0">
                          <a:latin typeface="Calibri"/>
                          <a:ea typeface="華康流隸體"/>
                          <a:cs typeface="Times New Roman"/>
                        </a:rPr>
                        <a:t>年代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600" kern="100">
                          <a:latin typeface="Calibri"/>
                          <a:ea typeface="華康流隸體"/>
                          <a:cs typeface="Times New Roman"/>
                        </a:rPr>
                        <a:t>英雄名</a:t>
                      </a:r>
                      <a:endParaRPr lang="zh-TW" sz="12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82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003300"/>
                          </a:solidFill>
                          <a:latin typeface="華康流隸體"/>
                          <a:ea typeface="新細明體"/>
                          <a:cs typeface="Times New Roman"/>
                        </a:rPr>
                        <a:t>100-101</a:t>
                      </a:r>
                      <a:endParaRPr lang="zh-TW" sz="1200" kern="100" dirty="0">
                        <a:solidFill>
                          <a:srgbClr val="0033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600" kern="100" dirty="0">
                          <a:solidFill>
                            <a:srgbClr val="800000"/>
                          </a:solidFill>
                          <a:latin typeface="Calibri"/>
                          <a:ea typeface="華康流隸體"/>
                          <a:cs typeface="Times New Roman"/>
                        </a:rPr>
                        <a:t>藍文君</a:t>
                      </a:r>
                      <a:r>
                        <a:rPr lang="en-US" sz="2600" kern="100" dirty="0">
                          <a:latin typeface="Calibri"/>
                          <a:ea typeface="華康流隸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4283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003300"/>
                          </a:solidFill>
                          <a:latin typeface="華康流隸體"/>
                          <a:ea typeface="新細明體"/>
                          <a:cs typeface="Times New Roman"/>
                        </a:rPr>
                        <a:t>102-104</a:t>
                      </a:r>
                      <a:endParaRPr lang="zh-TW" sz="1200" kern="100" dirty="0">
                        <a:solidFill>
                          <a:srgbClr val="0033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600" kern="100" dirty="0">
                          <a:solidFill>
                            <a:srgbClr val="800000"/>
                          </a:solidFill>
                          <a:latin typeface="Calibri"/>
                          <a:ea typeface="華康流隸體"/>
                          <a:cs typeface="Times New Roman"/>
                        </a:rPr>
                        <a:t>張台麟</a:t>
                      </a:r>
                      <a:r>
                        <a:rPr lang="en-US" sz="2600" kern="100" dirty="0">
                          <a:latin typeface="Calibri"/>
                          <a:ea typeface="華康流隸體"/>
                          <a:cs typeface="Times New Roman"/>
                        </a:rPr>
                        <a:t> </a:t>
                      </a:r>
                      <a:endParaRPr lang="zh-TW" sz="12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050" name="圖片 3" descr="君君1"/>
          <p:cNvPicPr>
            <a:picLocks noChangeAspect="1" noChangeArrowheads="1"/>
          </p:cNvPicPr>
          <p:nvPr/>
        </p:nvPicPr>
        <p:blipFill>
          <a:blip r:embed="rId2" cstate="print"/>
          <a:srcRect l="10144" t="26376" r="52887" b="21521"/>
          <a:stretch>
            <a:fillRect/>
          </a:stretch>
        </p:blipFill>
        <p:spPr bwMode="auto">
          <a:xfrm>
            <a:off x="4860032" y="3645024"/>
            <a:ext cx="1249363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" name="圖片 1" descr="年輕時的老張"/>
          <p:cNvPicPr>
            <a:picLocks noChangeAspect="1" noChangeArrowheads="1"/>
          </p:cNvPicPr>
          <p:nvPr/>
        </p:nvPicPr>
        <p:blipFill>
          <a:blip r:embed="rId3" cstate="print"/>
          <a:srcRect l="16756" t="8037" r="29666" b="14108"/>
          <a:stretch>
            <a:fillRect/>
          </a:stretch>
        </p:blipFill>
        <p:spPr bwMode="auto">
          <a:xfrm>
            <a:off x="4860032" y="5013176"/>
            <a:ext cx="1249363" cy="1355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628775"/>
            <a:ext cx="4038600" cy="4525963"/>
          </a:xfrm>
        </p:spPr>
        <p:txBody>
          <a:bodyPr/>
          <a:lstStyle/>
          <a:p>
            <a:r>
              <a:rPr lang="zh-TW" altLang="en-US" sz="3200" dirty="0">
                <a:solidFill>
                  <a:schemeClr val="accent1"/>
                </a:solidFill>
                <a:ea typeface="華康流隸體" pitchFamily="65" charset="-120"/>
              </a:rPr>
              <a:t>開創英雄榜</a:t>
            </a: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accent1"/>
                </a:solidFill>
                <a:ea typeface="華康流隸體" pitchFamily="65" charset="-120"/>
              </a:rPr>
              <a:t>--</a:t>
            </a:r>
            <a:r>
              <a:rPr lang="zh-TW" altLang="en-US" sz="3200" dirty="0">
                <a:solidFill>
                  <a:schemeClr val="accent1"/>
                </a:solidFill>
                <a:ea typeface="華康流隸體" pitchFamily="65" charset="-120"/>
              </a:rPr>
              <a:t>教師</a:t>
            </a:r>
            <a:r>
              <a:rPr lang="zh-TW" altLang="en-US" sz="3200" dirty="0" smtClean="0">
                <a:solidFill>
                  <a:schemeClr val="accent1"/>
                </a:solidFill>
                <a:ea typeface="華康流隸體" pitchFamily="65" charset="-120"/>
              </a:rPr>
              <a:t>群</a:t>
            </a:r>
            <a:endParaRPr lang="en-US" altLang="zh-TW" sz="3200" dirty="0" smtClean="0">
              <a:solidFill>
                <a:schemeClr val="accent1"/>
              </a:solidFill>
              <a:ea typeface="華康流隸體" pitchFamily="65" charset="-120"/>
            </a:endParaRPr>
          </a:p>
          <a:p>
            <a:pPr>
              <a:buFontTx/>
              <a:buNone/>
            </a:pPr>
            <a:r>
              <a:rPr lang="en-US" altLang="zh-TW" sz="3200" dirty="0" smtClean="0">
                <a:solidFill>
                  <a:schemeClr val="accent1"/>
                </a:solidFill>
                <a:ea typeface="華康流隸體" pitchFamily="65" charset="-120"/>
              </a:rPr>
              <a:t>(</a:t>
            </a:r>
            <a:r>
              <a:rPr lang="zh-TW" altLang="en-US" sz="3200" dirty="0">
                <a:solidFill>
                  <a:schemeClr val="accent1"/>
                </a:solidFill>
                <a:ea typeface="華康流隸體" pitchFamily="65" charset="-120"/>
              </a:rPr>
              <a:t>法文組</a:t>
            </a:r>
            <a:r>
              <a:rPr lang="en-US" altLang="zh-TW" sz="3200" dirty="0">
                <a:solidFill>
                  <a:schemeClr val="accent1"/>
                </a:solidFill>
                <a:ea typeface="華康流隸體" pitchFamily="65" charset="-120"/>
              </a:rPr>
              <a:t>)</a:t>
            </a:r>
          </a:p>
        </p:txBody>
      </p:sp>
      <p:graphicFrame>
        <p:nvGraphicFramePr>
          <p:cNvPr id="15380" name="Group 20"/>
          <p:cNvGraphicFramePr>
            <a:graphicFrameLocks noGrp="1"/>
          </p:cNvGraphicFramePr>
          <p:nvPr>
            <p:ph sz="half" idx="2"/>
          </p:nvPr>
        </p:nvGraphicFramePr>
        <p:xfrm>
          <a:off x="2987824" y="1700213"/>
          <a:ext cx="5113189" cy="4525963"/>
        </p:xfrm>
        <a:graphic>
          <a:graphicData uri="http://schemas.openxmlformats.org/drawingml/2006/table">
            <a:tbl>
              <a:tblPr/>
              <a:tblGrid>
                <a:gridCol w="1809322"/>
                <a:gridCol w="3303867"/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張台麟</a:t>
                      </a:r>
                      <a:endParaRPr kumimoji="1" lang="en-US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華康流隸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教授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阮若缺</a:t>
                      </a:r>
                      <a:endParaRPr kumimoji="1" lang="en-US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華康流隸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教授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舒卡夏</a:t>
                      </a:r>
                      <a:endParaRPr kumimoji="1" lang="en-US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華康流隸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助理教授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15381" name="Picture 21" descr="DSC03880"/>
          <p:cNvPicPr>
            <a:picLocks noChangeAspect="1" noChangeArrowheads="1"/>
          </p:cNvPicPr>
          <p:nvPr/>
        </p:nvPicPr>
        <p:blipFill>
          <a:blip r:embed="rId2" cstate="print"/>
          <a:srcRect l="-49" t="26196" r="83684" b="45834"/>
          <a:stretch>
            <a:fillRect/>
          </a:stretch>
        </p:blipFill>
        <p:spPr bwMode="auto">
          <a:xfrm>
            <a:off x="5220072" y="4581128"/>
            <a:ext cx="1296144" cy="16777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 descr="IMG_6762.JPG"/>
          <p:cNvPicPr/>
          <p:nvPr/>
        </p:nvPicPr>
        <p:blipFill>
          <a:blip r:embed="rId3" cstate="print"/>
          <a:srcRect l="47676" t="24856" r="20756" b="22158"/>
          <a:stretch>
            <a:fillRect/>
          </a:stretch>
        </p:blipFill>
        <p:spPr>
          <a:xfrm>
            <a:off x="5292080" y="1772816"/>
            <a:ext cx="1337310" cy="1683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圖片 8" descr="IMG_0099.JPG"/>
          <p:cNvPicPr/>
          <p:nvPr/>
        </p:nvPicPr>
        <p:blipFill>
          <a:blip r:embed="rId4" cstate="print"/>
          <a:srcRect l="38370" t="24855" r="30891" b="22748"/>
          <a:stretch>
            <a:fillRect/>
          </a:stretch>
        </p:blipFill>
        <p:spPr>
          <a:xfrm>
            <a:off x="6660232" y="3068960"/>
            <a:ext cx="1398270" cy="1783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zh-TW" altLang="en-US" sz="3200" dirty="0">
                <a:solidFill>
                  <a:schemeClr val="accent1"/>
                </a:solidFill>
                <a:ea typeface="華康流隸體" pitchFamily="65" charset="-120"/>
              </a:rPr>
              <a:t>開創英雄榜</a:t>
            </a: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accent1"/>
                </a:solidFill>
                <a:ea typeface="華康流隸體" pitchFamily="65" charset="-120"/>
              </a:rPr>
              <a:t>--</a:t>
            </a:r>
            <a:r>
              <a:rPr lang="zh-TW" altLang="en-US" sz="3200" dirty="0">
                <a:solidFill>
                  <a:schemeClr val="accent1"/>
                </a:solidFill>
                <a:ea typeface="華康流隸體" pitchFamily="65" charset="-120"/>
              </a:rPr>
              <a:t>教師</a:t>
            </a:r>
            <a:r>
              <a:rPr lang="zh-TW" altLang="en-US" sz="3200" dirty="0" smtClean="0">
                <a:solidFill>
                  <a:schemeClr val="accent1"/>
                </a:solidFill>
                <a:ea typeface="華康流隸體" pitchFamily="65" charset="-120"/>
              </a:rPr>
              <a:t>群</a:t>
            </a:r>
            <a:endParaRPr lang="en-US" altLang="zh-TW" sz="3200" dirty="0" smtClean="0">
              <a:solidFill>
                <a:schemeClr val="accent1"/>
              </a:solidFill>
              <a:ea typeface="華康流隸體" pitchFamily="65" charset="-120"/>
            </a:endParaRPr>
          </a:p>
          <a:p>
            <a:pPr>
              <a:buFontTx/>
              <a:buNone/>
            </a:pPr>
            <a:r>
              <a:rPr lang="en-US" altLang="zh-TW" sz="3200" dirty="0" smtClean="0">
                <a:solidFill>
                  <a:schemeClr val="accent1"/>
                </a:solidFill>
                <a:ea typeface="華康流隸體" pitchFamily="65" charset="-120"/>
              </a:rPr>
              <a:t>(</a:t>
            </a:r>
            <a:r>
              <a:rPr lang="zh-TW" altLang="en-US" sz="3200" dirty="0">
                <a:solidFill>
                  <a:schemeClr val="accent1"/>
                </a:solidFill>
                <a:ea typeface="華康流隸體" pitchFamily="65" charset="-120"/>
              </a:rPr>
              <a:t>德文組</a:t>
            </a:r>
            <a:r>
              <a:rPr lang="en-US" altLang="zh-TW" sz="3200" dirty="0">
                <a:solidFill>
                  <a:schemeClr val="accent1"/>
                </a:solidFill>
                <a:ea typeface="華康流隸體" pitchFamily="65" charset="-120"/>
              </a:rPr>
              <a:t>)</a:t>
            </a:r>
          </a:p>
        </p:txBody>
      </p:sp>
      <p:graphicFrame>
        <p:nvGraphicFramePr>
          <p:cNvPr id="18436" name="Group 4"/>
          <p:cNvGraphicFramePr>
            <a:graphicFrameLocks noGrp="1"/>
          </p:cNvGraphicFramePr>
          <p:nvPr>
            <p:ph sz="half" idx="2"/>
          </p:nvPr>
        </p:nvGraphicFramePr>
        <p:xfrm>
          <a:off x="3131840" y="1628775"/>
          <a:ext cx="5113635" cy="4525963"/>
        </p:xfrm>
        <a:graphic>
          <a:graphicData uri="http://schemas.openxmlformats.org/drawingml/2006/table">
            <a:tbl>
              <a:tblPr/>
              <a:tblGrid>
                <a:gridCol w="1820925"/>
                <a:gridCol w="3292710"/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姚紹基</a:t>
                      </a:r>
                      <a:endParaRPr kumimoji="1" lang="en-US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華康流隸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副教授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蔡莫妮</a:t>
                      </a:r>
                      <a:endParaRPr kumimoji="1" lang="en-US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華康流隸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助理教授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陶克思</a:t>
                      </a:r>
                      <a:endParaRPr kumimoji="1" lang="en-US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華康流隸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助理教授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8" name="圖片 7" descr="IMG_0157.JPG"/>
          <p:cNvPicPr/>
          <p:nvPr/>
        </p:nvPicPr>
        <p:blipFill>
          <a:blip r:embed="rId2" cstate="print"/>
          <a:srcRect l="39238" t="4431" r="8452" b="20231"/>
          <a:stretch>
            <a:fillRect/>
          </a:stretch>
        </p:blipFill>
        <p:spPr>
          <a:xfrm>
            <a:off x="5220072" y="1628800"/>
            <a:ext cx="1430154" cy="15468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圖片 8" descr="IMG_6878.JPG"/>
          <p:cNvPicPr/>
          <p:nvPr/>
        </p:nvPicPr>
        <p:blipFill>
          <a:blip r:embed="rId3" cstate="print"/>
          <a:srcRect l="29886" t="4846" r="30269" b="24310"/>
          <a:stretch>
            <a:fillRect/>
          </a:stretch>
        </p:blipFill>
        <p:spPr>
          <a:xfrm>
            <a:off x="6660232" y="3068960"/>
            <a:ext cx="1409700" cy="18816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 descr="DSC04905.JPG"/>
          <p:cNvPicPr/>
          <p:nvPr/>
        </p:nvPicPr>
        <p:blipFill>
          <a:blip r:embed="rId4" cstate="print"/>
          <a:srcRect l="9093" t="26111" r="56280" b="35058"/>
          <a:stretch>
            <a:fillRect/>
          </a:stretch>
        </p:blipFill>
        <p:spPr>
          <a:xfrm>
            <a:off x="5220072" y="4509120"/>
            <a:ext cx="1368152" cy="1800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dirty="0">
                <a:solidFill>
                  <a:srgbClr val="FFFF00"/>
                </a:solidFill>
                <a:ea typeface="華康流隸體" pitchFamily="65" charset="-120"/>
              </a:rPr>
              <a:t>年輕學系，年輕的脈動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r>
              <a:rPr lang="zh-TW" altLang="en-US" sz="3200" dirty="0">
                <a:solidFill>
                  <a:schemeClr val="accent1"/>
                </a:solidFill>
                <a:ea typeface="華康流隸體" pitchFamily="65" charset="-120"/>
              </a:rPr>
              <a:t>開創英雄榜</a:t>
            </a:r>
          </a:p>
          <a:p>
            <a:pPr>
              <a:buFontTx/>
              <a:buNone/>
            </a:pPr>
            <a:r>
              <a:rPr lang="en-US" altLang="zh-TW" sz="3200" dirty="0">
                <a:solidFill>
                  <a:schemeClr val="accent1"/>
                </a:solidFill>
                <a:ea typeface="華康流隸體" pitchFamily="65" charset="-120"/>
              </a:rPr>
              <a:t>--</a:t>
            </a:r>
            <a:r>
              <a:rPr lang="zh-TW" altLang="en-US" sz="3200" dirty="0">
                <a:solidFill>
                  <a:schemeClr val="accent1"/>
                </a:solidFill>
                <a:ea typeface="華康流隸體" pitchFamily="65" charset="-120"/>
              </a:rPr>
              <a:t>教師</a:t>
            </a:r>
            <a:r>
              <a:rPr lang="zh-TW" altLang="en-US" sz="3200" dirty="0" smtClean="0">
                <a:solidFill>
                  <a:schemeClr val="accent1"/>
                </a:solidFill>
                <a:ea typeface="華康流隸體" pitchFamily="65" charset="-120"/>
              </a:rPr>
              <a:t>群</a:t>
            </a:r>
            <a:endParaRPr lang="en-US" altLang="zh-TW" sz="3200" dirty="0" smtClean="0">
              <a:solidFill>
                <a:schemeClr val="accent1"/>
              </a:solidFill>
              <a:ea typeface="華康流隸體" pitchFamily="65" charset="-120"/>
            </a:endParaRPr>
          </a:p>
          <a:p>
            <a:pPr>
              <a:buFontTx/>
              <a:buNone/>
            </a:pPr>
            <a:r>
              <a:rPr lang="en-US" altLang="zh-TW" sz="3200" dirty="0" smtClean="0">
                <a:solidFill>
                  <a:schemeClr val="accent1"/>
                </a:solidFill>
                <a:ea typeface="華康流隸體" pitchFamily="65" charset="-120"/>
              </a:rPr>
              <a:t>(</a:t>
            </a:r>
            <a:r>
              <a:rPr lang="zh-TW" altLang="en-US" sz="3200" dirty="0">
                <a:solidFill>
                  <a:schemeClr val="accent1"/>
                </a:solidFill>
                <a:ea typeface="華康流隸體" pitchFamily="65" charset="-120"/>
              </a:rPr>
              <a:t>西文組</a:t>
            </a:r>
            <a:r>
              <a:rPr lang="en-US" altLang="zh-TW" sz="3200" dirty="0">
                <a:solidFill>
                  <a:schemeClr val="accent1"/>
                </a:solidFill>
                <a:ea typeface="華康流隸體" pitchFamily="65" charset="-120"/>
              </a:rPr>
              <a:t>)</a:t>
            </a:r>
          </a:p>
        </p:txBody>
      </p:sp>
      <p:graphicFrame>
        <p:nvGraphicFramePr>
          <p:cNvPr id="20499" name="Group 19"/>
          <p:cNvGraphicFramePr>
            <a:graphicFrameLocks noGrp="1"/>
          </p:cNvGraphicFramePr>
          <p:nvPr>
            <p:ph sz="half" idx="2"/>
          </p:nvPr>
        </p:nvGraphicFramePr>
        <p:xfrm>
          <a:off x="3131840" y="1773238"/>
          <a:ext cx="4897735" cy="4525963"/>
        </p:xfrm>
        <a:graphic>
          <a:graphicData uri="http://schemas.openxmlformats.org/drawingml/2006/table">
            <a:tbl>
              <a:tblPr/>
              <a:tblGrid>
                <a:gridCol w="1743571"/>
                <a:gridCol w="3154164"/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楊瓊瑩</a:t>
                      </a:r>
                      <a:endParaRPr kumimoji="1" lang="en-US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華康流隸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教授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藍文君</a:t>
                      </a:r>
                      <a:endParaRPr kumimoji="1" lang="en-US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華康流隸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副教授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古孟玄</a:t>
                      </a:r>
                      <a:endParaRPr kumimoji="1" lang="en-US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華康流隸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華康流隸體" pitchFamily="65" charset="-120"/>
                        </a:rPr>
                        <a:t>副教授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20501" name="Picture 21" descr="DSCF8800"/>
          <p:cNvPicPr>
            <a:picLocks noChangeAspect="1" noChangeArrowheads="1"/>
          </p:cNvPicPr>
          <p:nvPr/>
        </p:nvPicPr>
        <p:blipFill>
          <a:blip r:embed="rId2" cstate="print"/>
          <a:srcRect l="60715" t="12534" r="14899" b="45113"/>
          <a:stretch>
            <a:fillRect/>
          </a:stretch>
        </p:blipFill>
        <p:spPr bwMode="auto">
          <a:xfrm rot="-21600000">
            <a:off x="6588125" y="3213100"/>
            <a:ext cx="1439863" cy="1873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 descr="IMG_1664.JPG"/>
          <p:cNvPicPr/>
          <p:nvPr/>
        </p:nvPicPr>
        <p:blipFill>
          <a:blip r:embed="rId3" cstate="print"/>
          <a:srcRect l="49411" t="19267" r="20245" b="35064"/>
          <a:stretch>
            <a:fillRect/>
          </a:stretch>
        </p:blipFill>
        <p:spPr>
          <a:xfrm>
            <a:off x="5004048" y="1628800"/>
            <a:ext cx="1432560" cy="1656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圖片 8" descr="IMG_6894.JPG"/>
          <p:cNvPicPr/>
          <p:nvPr/>
        </p:nvPicPr>
        <p:blipFill>
          <a:blip r:embed="rId4" cstate="print"/>
          <a:srcRect l="66169" t="30636" r="1175" b="16570"/>
          <a:stretch>
            <a:fillRect/>
          </a:stretch>
        </p:blipFill>
        <p:spPr>
          <a:xfrm>
            <a:off x="5076056" y="4653136"/>
            <a:ext cx="1368152" cy="1656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華麗">
  <a:themeElements>
    <a:clrScheme name="華麗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華麗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華麗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763</TotalTime>
  <Words>781</Words>
  <Application>Microsoft Office PowerPoint</Application>
  <PresentationFormat>如螢幕大小 (4:3)</PresentationFormat>
  <Paragraphs>174</Paragraphs>
  <Slides>42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3" baseType="lpstr">
      <vt:lpstr>華麗</vt:lpstr>
      <vt:lpstr>歐洲語文學系 校友返校日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  <vt:lpstr>年輕學系，年輕的脈動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歐洲語文學程系友茶會</dc:title>
  <dc:creator>user</dc:creator>
  <cp:lastModifiedBy>user</cp:lastModifiedBy>
  <cp:revision>85</cp:revision>
  <dcterms:created xsi:type="dcterms:W3CDTF">2012-05-18T01:49:17Z</dcterms:created>
  <dcterms:modified xsi:type="dcterms:W3CDTF">2014-05-14T07:13:30Z</dcterms:modified>
</cp:coreProperties>
</file>